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71"/>
  </p:notesMasterIdLst>
  <p:handoutMasterIdLst>
    <p:handoutMasterId r:id="rId72"/>
  </p:handoutMasterIdLst>
  <p:sldIdLst>
    <p:sldId id="319" r:id="rId5"/>
    <p:sldId id="344" r:id="rId6"/>
    <p:sldId id="345" r:id="rId7"/>
    <p:sldId id="355" r:id="rId8"/>
    <p:sldId id="357" r:id="rId9"/>
    <p:sldId id="354" r:id="rId10"/>
    <p:sldId id="356" r:id="rId11"/>
    <p:sldId id="346" r:id="rId12"/>
    <p:sldId id="347" r:id="rId13"/>
    <p:sldId id="403" r:id="rId14"/>
    <p:sldId id="353" r:id="rId15"/>
    <p:sldId id="364" r:id="rId16"/>
    <p:sldId id="349" r:id="rId17"/>
    <p:sldId id="398" r:id="rId18"/>
    <p:sldId id="399" r:id="rId19"/>
    <p:sldId id="350" r:id="rId20"/>
    <p:sldId id="386" r:id="rId21"/>
    <p:sldId id="397" r:id="rId22"/>
    <p:sldId id="363" r:id="rId23"/>
    <p:sldId id="391" r:id="rId24"/>
    <p:sldId id="404" r:id="rId25"/>
    <p:sldId id="392" r:id="rId26"/>
    <p:sldId id="393" r:id="rId27"/>
    <p:sldId id="405" r:id="rId28"/>
    <p:sldId id="402" r:id="rId29"/>
    <p:sldId id="401" r:id="rId30"/>
    <p:sldId id="394" r:id="rId31"/>
    <p:sldId id="396" r:id="rId32"/>
    <p:sldId id="384" r:id="rId33"/>
    <p:sldId id="352" r:id="rId34"/>
    <p:sldId id="361" r:id="rId35"/>
    <p:sldId id="348" r:id="rId36"/>
    <p:sldId id="362" r:id="rId37"/>
    <p:sldId id="366" r:id="rId38"/>
    <p:sldId id="367" r:id="rId39"/>
    <p:sldId id="368" r:id="rId40"/>
    <p:sldId id="385" r:id="rId41"/>
    <p:sldId id="388" r:id="rId42"/>
    <p:sldId id="387" r:id="rId43"/>
    <p:sldId id="351" r:id="rId44"/>
    <p:sldId id="390" r:id="rId45"/>
    <p:sldId id="372" r:id="rId46"/>
    <p:sldId id="371" r:id="rId47"/>
    <p:sldId id="389" r:id="rId48"/>
    <p:sldId id="370" r:id="rId49"/>
    <p:sldId id="375" r:id="rId50"/>
    <p:sldId id="374" r:id="rId51"/>
    <p:sldId id="376" r:id="rId52"/>
    <p:sldId id="377" r:id="rId53"/>
    <p:sldId id="378" r:id="rId54"/>
    <p:sldId id="379" r:id="rId55"/>
    <p:sldId id="380" r:id="rId56"/>
    <p:sldId id="382" r:id="rId57"/>
    <p:sldId id="383" r:id="rId58"/>
    <p:sldId id="341" r:id="rId59"/>
    <p:sldId id="259" r:id="rId60"/>
    <p:sldId id="321" r:id="rId61"/>
    <p:sldId id="312" r:id="rId62"/>
    <p:sldId id="313" r:id="rId63"/>
    <p:sldId id="309" r:id="rId64"/>
    <p:sldId id="310" r:id="rId65"/>
    <p:sldId id="311" r:id="rId66"/>
    <p:sldId id="316" r:id="rId67"/>
    <p:sldId id="317" r:id="rId68"/>
    <p:sldId id="306" r:id="rId69"/>
    <p:sldId id="318" r:id="rId70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19"/>
            <p14:sldId id="344"/>
            <p14:sldId id="345"/>
            <p14:sldId id="355"/>
            <p14:sldId id="357"/>
            <p14:sldId id="354"/>
            <p14:sldId id="356"/>
            <p14:sldId id="346"/>
            <p14:sldId id="347"/>
            <p14:sldId id="403"/>
            <p14:sldId id="353"/>
            <p14:sldId id="364"/>
            <p14:sldId id="349"/>
            <p14:sldId id="398"/>
            <p14:sldId id="399"/>
            <p14:sldId id="350"/>
            <p14:sldId id="386"/>
            <p14:sldId id="397"/>
            <p14:sldId id="363"/>
            <p14:sldId id="391"/>
            <p14:sldId id="404"/>
            <p14:sldId id="392"/>
            <p14:sldId id="393"/>
            <p14:sldId id="405"/>
            <p14:sldId id="402"/>
            <p14:sldId id="401"/>
            <p14:sldId id="394"/>
            <p14:sldId id="396"/>
            <p14:sldId id="384"/>
            <p14:sldId id="352"/>
          </p14:sldIdLst>
        </p14:section>
        <p14:section name="Beispielfolien" id="{4CCF9EBE-BDB8-45C9-AFA0-91F86AC828CF}">
          <p14:sldIdLst>
            <p14:sldId id="361"/>
            <p14:sldId id="348"/>
            <p14:sldId id="362"/>
            <p14:sldId id="366"/>
            <p14:sldId id="367"/>
            <p14:sldId id="368"/>
            <p14:sldId id="385"/>
            <p14:sldId id="388"/>
            <p14:sldId id="387"/>
            <p14:sldId id="351"/>
            <p14:sldId id="390"/>
            <p14:sldId id="372"/>
            <p14:sldId id="371"/>
            <p14:sldId id="389"/>
            <p14:sldId id="370"/>
            <p14:sldId id="375"/>
            <p14:sldId id="374"/>
            <p14:sldId id="376"/>
            <p14:sldId id="377"/>
            <p14:sldId id="378"/>
            <p14:sldId id="379"/>
            <p14:sldId id="380"/>
            <p14:sldId id="382"/>
            <p14:sldId id="383"/>
            <p14:sldId id="341"/>
            <p14:sldId id="259"/>
            <p14:sldId id="321"/>
            <p14:sldId id="312"/>
            <p14:sldId id="313"/>
            <p14:sldId id="309"/>
            <p14:sldId id="310"/>
            <p14:sldId id="311"/>
            <p14:sldId id="316"/>
            <p14:sldId id="317"/>
            <p14:sldId id="30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724"/>
    <a:srgbClr val="E1E3E3"/>
    <a:srgbClr val="FEEFD6"/>
    <a:srgbClr val="B1C800"/>
    <a:srgbClr val="E2001A"/>
    <a:srgbClr val="1F82C0"/>
    <a:srgbClr val="F29400"/>
    <a:srgbClr val="FFFFFF"/>
    <a:srgbClr val="A8AF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5" autoAdjust="0"/>
    <p:restoredTop sz="95996" autoAdjust="0"/>
  </p:normalViewPr>
  <p:slideViewPr>
    <p:cSldViewPr showGuides="1">
      <p:cViewPr varScale="1">
        <p:scale>
          <a:sx n="82" d="100"/>
          <a:sy n="82" d="100"/>
        </p:scale>
        <p:origin x="782" y="48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9-4839-B7C2-B74B488DCA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29-4839-B7C2-B74B488DCAD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29-4839-B7C2-B74B488DC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6055040"/>
        <c:axId val="286263936"/>
      </c:barChart>
      <c:catAx>
        <c:axId val="286055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 sz="1400"/>
            </a:pPr>
            <a:endParaRPr lang="de-DE"/>
          </a:p>
        </c:txPr>
        <c:crossAx val="286263936"/>
        <c:crosses val="autoZero"/>
        <c:auto val="1"/>
        <c:lblAlgn val="ctr"/>
        <c:lblOffset val="0"/>
        <c:noMultiLvlLbl val="0"/>
      </c:catAx>
      <c:valAx>
        <c:axId val="286263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6055040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10289516832418009"/>
          <c:y val="0.73959815099707527"/>
          <c:w val="0.13570215090242022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331432976203451E-2"/>
          <c:y val="0.10907662156059131"/>
          <c:w val="0.87853909921614359"/>
          <c:h val="0.4990910155749997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179C7D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1.3</c:v>
                </c:pt>
                <c:pt idx="1">
                  <c:v>1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2-4536-B11D-0257567287E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5CBAA4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02-4536-B11D-0257567287E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A2D7C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2.2000000000000002</c:v>
                </c:pt>
                <c:pt idx="2">
                  <c:v>2.5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02-4536-B11D-025756728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8147328"/>
        <c:axId val="288148864"/>
      </c:barChart>
      <c:catAx>
        <c:axId val="2881473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cmpd="sng">
            <a:solidFill>
              <a:srgbClr val="000000"/>
            </a:solidFill>
            <a:prstDash val="solid"/>
          </a:ln>
        </c:spPr>
        <c:crossAx val="288148864"/>
        <c:crosses val="autoZero"/>
        <c:auto val="1"/>
        <c:lblAlgn val="ctr"/>
        <c:lblOffset val="0"/>
        <c:noMultiLvlLbl val="0"/>
      </c:catAx>
      <c:valAx>
        <c:axId val="288148864"/>
        <c:scaling>
          <c:orientation val="minMax"/>
          <c:max val="5"/>
          <c:min val="0"/>
        </c:scaling>
        <c:delete val="0"/>
        <c:axPos val="b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88147328"/>
        <c:crosses val="autoZero"/>
        <c:crossBetween val="between"/>
        <c:majorUnit val="1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6.7077357789673039E-2"/>
          <c:y val="0.73959815099707527"/>
          <c:w val="0.15549387406976731"/>
          <c:h val="0.2309324592270221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4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Liniendiagramm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22212909797526"/>
          <c:y val="0.14741638309331234"/>
          <c:w val="0.84545024241054911"/>
          <c:h val="0.4607512540422787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 aaa</c:v>
                </c:pt>
              </c:strCache>
            </c:strRef>
          </c:tx>
          <c:spPr>
            <a:ln w="25400">
              <a:solidFill>
                <a:srgbClr val="006E9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0A-4C71-9924-06C1BB59C9D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 bbb</c:v>
                </c:pt>
              </c:strCache>
            </c:strRef>
          </c:tx>
          <c:spPr>
            <a:ln w="25400">
              <a:solidFill>
                <a:srgbClr val="4C99B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</c:v>
                </c:pt>
                <c:pt idx="2">
                  <c:v>5</c:v>
                </c:pt>
                <c:pt idx="3">
                  <c:v>5.5</c:v>
                </c:pt>
                <c:pt idx="4">
                  <c:v>3</c:v>
                </c:pt>
                <c:pt idx="5">
                  <c:v>4</c:v>
                </c:pt>
                <c:pt idx="6">
                  <c:v>2.8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0A-4C71-9924-06C1BB59C9D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ccc</c:v>
                </c:pt>
              </c:strCache>
            </c:strRef>
          </c:tx>
          <c:spPr>
            <a:ln w="25400">
              <a:solidFill>
                <a:srgbClr val="99C5D3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8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0A-4C71-9924-06C1BB59C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772672"/>
        <c:axId val="289774208"/>
      </c:lineChart>
      <c:catAx>
        <c:axId val="289772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4208"/>
        <c:crosses val="autoZero"/>
        <c:auto val="1"/>
        <c:lblAlgn val="ctr"/>
        <c:lblOffset val="0"/>
        <c:noMultiLvlLbl val="0"/>
      </c:catAx>
      <c:valAx>
        <c:axId val="289774208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2672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9.8444053715299823E-2"/>
          <c:y val="0.73959815099707527"/>
          <c:w val="0.18912516361607623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85583100026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rgbClr val="179C7D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1-7C93-4B9E-A63A-A0A7F3E8D70A}"/>
              </c:ext>
            </c:extLst>
          </c:dPt>
          <c:dPt>
            <c:idx val="1"/>
            <c:bubble3D val="0"/>
            <c:spPr>
              <a:solidFill>
                <a:srgbClr val="5CBAA4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3-7C93-4B9E-A63A-A0A7F3E8D70A}"/>
              </c:ext>
            </c:extLst>
          </c:dPt>
          <c:dPt>
            <c:idx val="2"/>
            <c:bubble3D val="0"/>
            <c:spPr>
              <a:solidFill>
                <a:srgbClr val="A2D7CB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5-7C93-4B9E-A63A-A0A7F3E8D70A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a: 50%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93-4B9E-A63A-A0A7F3E8D70A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93-4B9E-A63A-A0A7F3E8D70A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c: 10%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93-4B9E-A63A-A0A7F3E8D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93-4B9E-A63A-A0A7F3E8D70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EEFD6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D03BC968-EA85-465C-8051-582957DAD8DB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0.08927</cdr:x>
      <cdr:y>0.73912</cdr:y>
    </cdr:from>
    <cdr:to>
      <cdr:x>0.96843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B7441E14-A6AE-4816-ACD8-DC8AC2A8A139}"/>
            </a:ext>
          </a:extLst>
        </cdr:cNvPr>
        <cdr:cNvCxnSpPr/>
      </cdr:nvCxnSpPr>
      <cdr:spPr bwMode="auto">
        <a:xfrm xmlns:a="http://schemas.openxmlformats.org/drawingml/2006/main">
          <a:off x="360050" y="2448340"/>
          <a:ext cx="354588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0.10925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35FB139E-AC1F-4C30-A5A5-3E9C689D0B0E}"/>
            </a:ext>
          </a:extLst>
        </cdr:cNvPr>
        <cdr:cNvCxnSpPr/>
      </cdr:nvCxnSpPr>
      <cdr:spPr bwMode="auto">
        <a:xfrm xmlns:a="http://schemas.openxmlformats.org/drawingml/2006/main">
          <a:off x="432765" y="2448340"/>
          <a:ext cx="3378319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26.04.2021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26.04.2021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29000"/>
            <a:ext cx="4320480" cy="1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Formatfüllendes Bild durch Klick auf Symbol hinzufügen, anschließend Hintergrundfarbe der </a:t>
            </a:r>
            <a:r>
              <a:rPr lang="de-DE" dirty="0" err="1"/>
              <a:t>Textbox</a:t>
            </a:r>
            <a:r>
              <a:rPr lang="de-DE" dirty="0"/>
              <a:t> unten anpassen: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1. In die </a:t>
            </a:r>
            <a:r>
              <a:rPr lang="de-DE" dirty="0" err="1"/>
              <a:t>Textbox</a:t>
            </a:r>
            <a:r>
              <a:rPr lang="de-DE" dirty="0"/>
              <a:t> (ist in Wirklichkeit eine Tabelle) klicken</a:t>
            </a:r>
            <a:br>
              <a:rPr lang="de-DE" dirty="0"/>
            </a:br>
            <a:r>
              <a:rPr lang="de-DE" dirty="0"/>
              <a:t>2. Strg-A drücken um alle Zellen zu markieren</a:t>
            </a:r>
            <a:br>
              <a:rPr lang="de-DE" dirty="0"/>
            </a:br>
            <a:r>
              <a:rPr lang="de-DE" dirty="0"/>
              <a:t>3. Im </a:t>
            </a:r>
            <a:r>
              <a:rPr lang="de-DE" dirty="0" err="1"/>
              <a:t>Menüband</a:t>
            </a:r>
            <a:r>
              <a:rPr lang="de-DE" dirty="0"/>
              <a:t> Registerkarte „Tabellentools-Entwurf“ auswählen</a:t>
            </a:r>
            <a:br>
              <a:rPr lang="de-DE" dirty="0"/>
            </a:br>
            <a:r>
              <a:rPr lang="de-DE" dirty="0"/>
              <a:t>4. Unter dem Punkt „Schattierung“ den Befehl „Pipette“ wählen </a:t>
            </a:r>
            <a:br>
              <a:rPr lang="de-DE" dirty="0"/>
            </a:br>
            <a:r>
              <a:rPr lang="de-DE" dirty="0"/>
              <a:t>5. Auf eine passende Farbe im Bildmotiv klicken -&gt; Box-Hintergrund nimmt diesen Farbton an.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23528" y="5805264"/>
            <a:ext cx="11532318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9784233" y="6309320"/>
            <a:ext cx="1952600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>
                <a:solidFill>
                  <a:schemeClr val="bg2"/>
                </a:solidFill>
              </a:rPr>
              <a:t>© Fraunhofer IOSB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15" name="Picture 23" descr="umsicht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670" y="6309320"/>
            <a:ext cx="14414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  <p:sldLayoutId id="2147483685" r:id="rId5"/>
  </p:sldLayoutIdLst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de-DE" sz="2600" dirty="0"/>
              <a:t>Analyse der elektrischen Signale zur Angriffserkennung in industriellen Systemen basierend auf maschinellem Lernen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840" y="1484963"/>
            <a:ext cx="11233149" cy="647622"/>
          </a:xfrm>
        </p:spPr>
        <p:txBody>
          <a:bodyPr/>
          <a:lstStyle/>
          <a:p>
            <a:r>
              <a:rPr lang="en-US" dirty="0"/>
              <a:t>Yorick </a:t>
            </a:r>
            <a:r>
              <a:rPr lang="en-US" dirty="0" err="1"/>
              <a:t>Laly</a:t>
            </a:r>
            <a:r>
              <a:rPr lang="en-US" dirty="0"/>
              <a:t>									</a:t>
            </a:r>
          </a:p>
          <a:p>
            <a:r>
              <a:rPr lang="de-DE" dirty="0"/>
              <a:t>Betreuung</a:t>
            </a:r>
            <a:r>
              <a:rPr lang="en-US" dirty="0"/>
              <a:t>: Prof. Kristian </a:t>
            </a:r>
            <a:r>
              <a:rPr lang="en-US" dirty="0" err="1"/>
              <a:t>Kroschel</a:t>
            </a:r>
            <a:r>
              <a:rPr lang="en-US" dirty="0"/>
              <a:t>, Prof. Sebastian Randel, M.Sc. </a:t>
            </a:r>
            <a:r>
              <a:rPr lang="de-DE" dirty="0"/>
              <a:t>Markus Karch, </a:t>
            </a:r>
            <a:r>
              <a:rPr lang="en-US" dirty="0"/>
              <a:t>M.Sc. </a:t>
            </a:r>
            <a:r>
              <a:rPr lang="de-DE" dirty="0"/>
              <a:t>Ankush Meshram, </a:t>
            </a:r>
            <a:r>
              <a:rPr lang="en-US" dirty="0"/>
              <a:t>M.Sc. </a:t>
            </a:r>
            <a:r>
              <a:rPr lang="de-DE" dirty="0"/>
              <a:t>Anne Borcherding</a:t>
            </a:r>
            <a:r>
              <a:rPr lang="en-US" dirty="0"/>
              <a:t> </a:t>
            </a:r>
          </a:p>
          <a:p>
            <a:r>
              <a:rPr lang="en-US" dirty="0"/>
              <a:t>Karlsruhe, 28/04/2021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22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DA0A5D6F-A481-4BC3-9060-74BB7D26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411086" y="4645822"/>
            <a:ext cx="3648042" cy="1309871"/>
          </a:xfrm>
          <a:prstGeom prst="rect">
            <a:avLst/>
          </a:prstGeom>
        </p:spPr>
      </p:pic>
      <p:pic>
        <p:nvPicPr>
          <p:cNvPr id="24" name="Picture 2" descr="Quellbild anzeigen">
            <a:extLst>
              <a:ext uri="{FF2B5EF4-FFF2-40B4-BE49-F238E27FC236}">
                <a16:creationId xmlns:a16="http://schemas.microsoft.com/office/drawing/2014/main" id="{D7530A27-2694-47D1-8472-813E3D1BC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5058"/>
          <a:stretch/>
        </p:blipFill>
        <p:spPr bwMode="auto">
          <a:xfrm>
            <a:off x="4360027" y="4571110"/>
            <a:ext cx="2599275" cy="15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086C54-E6FB-4D78-B760-6E83D5444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7181568" y="4575756"/>
            <a:ext cx="2442030" cy="1514407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7A8F1855-2FE7-4272-A527-8A107CB6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095" y="4571110"/>
            <a:ext cx="2304060" cy="14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8258930-461F-42FE-8DCF-C8DE00A109C9}"/>
              </a:ext>
            </a:extLst>
          </p:cNvPr>
          <p:cNvSpPr/>
          <p:nvPr/>
        </p:nvSpPr>
        <p:spPr bwMode="auto">
          <a:xfrm>
            <a:off x="4223857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38A45C7-93D0-4BA2-A306-2A37CB038812}"/>
              </a:ext>
            </a:extLst>
          </p:cNvPr>
          <p:cNvSpPr/>
          <p:nvPr/>
        </p:nvSpPr>
        <p:spPr bwMode="auto">
          <a:xfrm>
            <a:off x="6888153" y="5263629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CB9A176B-A445-4E92-84C0-D42E0B5B4A99}"/>
              </a:ext>
            </a:extLst>
          </p:cNvPr>
          <p:cNvSpPr/>
          <p:nvPr/>
        </p:nvSpPr>
        <p:spPr bwMode="auto">
          <a:xfrm>
            <a:off x="9480441" y="526502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44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940123" y="2269082"/>
            <a:ext cx="3229740" cy="193184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1926943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68995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3070870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33089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2121466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2985562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2545811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1452725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2165139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219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695447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4526012" y="3345309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1174696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1107000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1826933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DC66BCF-F5C7-4F67-9FAB-D25892265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6325" y="1757927"/>
            <a:ext cx="4874206" cy="365565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DC712BC-563A-43BD-846A-D49C385FA3B0}"/>
              </a:ext>
            </a:extLst>
          </p:cNvPr>
          <p:cNvCxnSpPr>
            <a:cxnSpLocks/>
          </p:cNvCxnSpPr>
          <p:nvPr/>
        </p:nvCxnSpPr>
        <p:spPr bwMode="auto">
          <a:xfrm>
            <a:off x="8255444" y="570919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671598-70B9-4097-B277-5C3E9B573EAB}"/>
              </a:ext>
            </a:extLst>
          </p:cNvPr>
          <p:cNvCxnSpPr>
            <a:cxnSpLocks/>
          </p:cNvCxnSpPr>
          <p:nvPr/>
        </p:nvCxnSpPr>
        <p:spPr bwMode="auto">
          <a:xfrm>
            <a:off x="6095204" y="2136781"/>
            <a:ext cx="792088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74F66D6-21C4-40C5-9427-79ADABE1277A}"/>
              </a:ext>
            </a:extLst>
          </p:cNvPr>
          <p:cNvCxnSpPr>
            <a:cxnSpLocks/>
          </p:cNvCxnSpPr>
          <p:nvPr/>
        </p:nvCxnSpPr>
        <p:spPr bwMode="auto">
          <a:xfrm>
            <a:off x="6167212" y="5035252"/>
            <a:ext cx="476124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DB935FA-43FE-4DBC-A39F-F42EAAA8D3C1}"/>
              </a:ext>
            </a:extLst>
          </p:cNvPr>
          <p:cNvCxnSpPr>
            <a:cxnSpLocks/>
          </p:cNvCxnSpPr>
          <p:nvPr/>
        </p:nvCxnSpPr>
        <p:spPr bwMode="auto">
          <a:xfrm flipH="1">
            <a:off x="8255444" y="4995691"/>
            <a:ext cx="1625812" cy="0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108A024-8D61-4563-8E89-6C657A30C5AD}"/>
              </a:ext>
            </a:extLst>
          </p:cNvPr>
          <p:cNvCxnSpPr>
            <a:cxnSpLocks/>
          </p:cNvCxnSpPr>
          <p:nvPr/>
        </p:nvCxnSpPr>
        <p:spPr bwMode="auto">
          <a:xfrm>
            <a:off x="6167212" y="4144412"/>
            <a:ext cx="720080" cy="466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A6DEDBB-3DB3-42BB-8B86-49F0E8215BCB}"/>
              </a:ext>
            </a:extLst>
          </p:cNvPr>
          <p:cNvSpPr txBox="1"/>
          <p:nvPr/>
        </p:nvSpPr>
        <p:spPr>
          <a:xfrm>
            <a:off x="7777587" y="285684"/>
            <a:ext cx="172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Generator</a:t>
            </a:r>
            <a:endParaRPr lang="de-DE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8D8D214-452E-417B-A0C1-EF118890CB8A}"/>
              </a:ext>
            </a:extLst>
          </p:cNvPr>
          <p:cNvSpPr txBox="1"/>
          <p:nvPr/>
        </p:nvSpPr>
        <p:spPr>
          <a:xfrm>
            <a:off x="4439022" y="1952115"/>
            <a:ext cx="17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Raspberry Pi 3</a:t>
            </a:r>
            <a:endParaRPr lang="de-DE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905E7CA-39E5-4577-B73B-48C0F513E8FB}"/>
              </a:ext>
            </a:extLst>
          </p:cNvPr>
          <p:cNvSpPr txBox="1"/>
          <p:nvPr/>
        </p:nvSpPr>
        <p:spPr>
          <a:xfrm>
            <a:off x="4655046" y="3959745"/>
            <a:ext cx="17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 </a:t>
            </a:r>
            <a:r>
              <a:rPr lang="de-DE" sz="1600" dirty="0"/>
              <a:t>Converter</a:t>
            </a:r>
            <a:endParaRPr lang="de-DE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EA56031-535E-439C-AE1B-FB1678521212}"/>
              </a:ext>
            </a:extLst>
          </p:cNvPr>
          <p:cNvSpPr txBox="1"/>
          <p:nvPr/>
        </p:nvSpPr>
        <p:spPr>
          <a:xfrm>
            <a:off x="9881256" y="4675783"/>
            <a:ext cx="245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Elektrische Spannung Reduktion Montage</a:t>
            </a:r>
            <a:endParaRPr lang="de-DE" sz="1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CAD7C49-AC13-4318-B8F9-E958DBEE22D0}"/>
              </a:ext>
            </a:extLst>
          </p:cNvPr>
          <p:cNvSpPr txBox="1"/>
          <p:nvPr/>
        </p:nvSpPr>
        <p:spPr>
          <a:xfrm>
            <a:off x="4799062" y="4841934"/>
            <a:ext cx="172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Input Kabeln</a:t>
            </a:r>
            <a:endParaRPr lang="de-DE" sz="1400" dirty="0"/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8B142F07-6791-4618-A705-D5FD116D0EFA}"/>
              </a:ext>
            </a:extLst>
          </p:cNvPr>
          <p:cNvSpPr/>
          <p:nvPr/>
        </p:nvSpPr>
        <p:spPr bwMode="auto">
          <a:xfrm rot="10800000">
            <a:off x="7212730" y="3369883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C3D970A6-7B42-426A-A263-0658CA4F48F0}"/>
              </a:ext>
            </a:extLst>
          </p:cNvPr>
          <p:cNvSpPr/>
          <p:nvPr/>
        </p:nvSpPr>
        <p:spPr bwMode="auto">
          <a:xfrm>
            <a:off x="7203315" y="5340815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rechts 57">
            <a:extLst>
              <a:ext uri="{FF2B5EF4-FFF2-40B4-BE49-F238E27FC236}">
                <a16:creationId xmlns:a16="http://schemas.microsoft.com/office/drawing/2014/main" id="{48C0A891-DBC6-4CDB-8DAA-87261EDA8B17}"/>
              </a:ext>
            </a:extLst>
          </p:cNvPr>
          <p:cNvSpPr/>
          <p:nvPr/>
        </p:nvSpPr>
        <p:spPr bwMode="auto">
          <a:xfrm rot="16200000">
            <a:off x="6746080" y="2738946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56009229-A3FC-4A65-AC56-6708B7229E87}"/>
              </a:ext>
            </a:extLst>
          </p:cNvPr>
          <p:cNvSpPr/>
          <p:nvPr/>
        </p:nvSpPr>
        <p:spPr bwMode="auto">
          <a:xfrm>
            <a:off x="10546160" y="1493033"/>
            <a:ext cx="761634" cy="2088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1CBE314-391E-4977-AACA-808A2CD3A84B}"/>
              </a:ext>
            </a:extLst>
          </p:cNvPr>
          <p:cNvSpPr txBox="1"/>
          <p:nvPr/>
        </p:nvSpPr>
        <p:spPr>
          <a:xfrm>
            <a:off x="10213708" y="1669794"/>
            <a:ext cx="142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Signale Weg</a:t>
            </a:r>
          </a:p>
        </p:txBody>
      </p:sp>
    </p:spTree>
    <p:extLst>
      <p:ext uri="{BB962C8B-B14F-4D97-AF65-F5344CB8AC3E}">
        <p14:creationId xmlns:p14="http://schemas.microsoft.com/office/powerpoint/2010/main" val="1994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7CF79-957D-40E4-95DE-91204414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0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0C21F-EB09-4CBA-9928-D4E37B8B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268760"/>
            <a:ext cx="11233149" cy="4752628"/>
          </a:xfrm>
        </p:spPr>
        <p:txBody>
          <a:bodyPr/>
          <a:lstStyle/>
          <a:p>
            <a:r>
              <a:rPr lang="de-DE" dirty="0"/>
              <a:t>AD Converter:										Elektrische Spannung Reduktion:</a:t>
            </a:r>
          </a:p>
          <a:p>
            <a:pPr lvl="1"/>
            <a:r>
              <a:rPr lang="de-DE" dirty="0"/>
              <a:t>MCP3008</a:t>
            </a:r>
          </a:p>
          <a:p>
            <a:pPr lvl="1"/>
            <a:r>
              <a:rPr lang="de-DE" dirty="0"/>
              <a:t>8  analog Channels</a:t>
            </a:r>
          </a:p>
          <a:p>
            <a:pPr lvl="1"/>
            <a:r>
              <a:rPr lang="de-DE" dirty="0"/>
              <a:t>16 Bits digital Output Channel	</a:t>
            </a:r>
          </a:p>
          <a:p>
            <a:pPr lvl="1"/>
            <a:r>
              <a:rPr lang="de-DE" dirty="0"/>
              <a:t>Frequenzabtastung 1,35 MHz						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C725C6-EB95-45B2-B7A3-86F736B38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EB1D5-B489-4FE7-AF3C-16B139B7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EDC36D66-DBD1-46F9-AFB6-BD233C1D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38" y="316764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9BD932-B413-4863-A5C6-FD6A1B377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63" y="1772816"/>
            <a:ext cx="550861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/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D3C10AA3-120D-4DC1-BF81-E320F3F1B414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E62C24-51D5-492C-94FD-1C62F9F874C9}"/>
              </a:ext>
            </a:extLst>
          </p:cNvPr>
          <p:cNvSpPr txBox="1"/>
          <p:nvPr/>
        </p:nvSpPr>
        <p:spPr>
          <a:xfrm>
            <a:off x="10727502" y="208110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58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FCEFAA2-A773-4D48-82BD-99859618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41529"/>
            <a:ext cx="11233149" cy="4896644"/>
          </a:xfrm>
        </p:spPr>
        <p:txBody>
          <a:bodyPr/>
          <a:lstStyle/>
          <a:p>
            <a:r>
              <a:rPr lang="de-DE" dirty="0"/>
              <a:t>Silberner Topf: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Schwarzer Topf:											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3515801" y="12377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600008" y="3675870"/>
            <a:ext cx="3094126" cy="1918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600008" y="1590386"/>
            <a:ext cx="3095529" cy="19196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6455590" y="1641529"/>
            <a:ext cx="3096000" cy="186881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6455590" y="3675871"/>
            <a:ext cx="3096000" cy="18765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7103318" y="12319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36205F42-AA31-4C4E-8851-8CF32382DAD1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8F63E-3180-49D4-BCCB-6543F199659C}"/>
              </a:ext>
            </a:extLst>
          </p:cNvPr>
          <p:cNvSpPr txBox="1"/>
          <p:nvPr/>
        </p:nvSpPr>
        <p:spPr>
          <a:xfrm>
            <a:off x="10698273" y="287259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1773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6793309" y="134392"/>
            <a:ext cx="35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 (Silver/Black Bucket)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8255447" y="455877"/>
            <a:ext cx="1992338" cy="12355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341401" y="451513"/>
            <a:ext cx="1992339" cy="12355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1375407" y="5027656"/>
            <a:ext cx="1804861" cy="1089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3182699" y="5031848"/>
            <a:ext cx="1790489" cy="108526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116464" y="4712212"/>
            <a:ext cx="40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 (Silver/Black Bucket)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9BA0BB8E-72F3-41CD-BBC8-A108F955DE9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6E72C-7AB6-48CE-ACF0-782409572A78}"/>
              </a:ext>
            </a:extLst>
          </p:cNvPr>
          <p:cNvSpPr txBox="1"/>
          <p:nvPr/>
        </p:nvSpPr>
        <p:spPr>
          <a:xfrm>
            <a:off x="10698273" y="287259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C6FD04C-A4D8-4929-9866-6B96EFF67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597" y="1814897"/>
            <a:ext cx="3727087" cy="310547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5F0036-1093-484F-8C65-C4A72ACF9221}"/>
              </a:ext>
            </a:extLst>
          </p:cNvPr>
          <p:cNvCxnSpPr>
            <a:cxnSpLocks/>
          </p:cNvCxnSpPr>
          <p:nvPr/>
        </p:nvCxnSpPr>
        <p:spPr bwMode="auto">
          <a:xfrm>
            <a:off x="3065425" y="3184186"/>
            <a:ext cx="1834718" cy="1316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32E137B-89A4-4B8F-9146-FC56088F3B34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106" y="3459892"/>
            <a:ext cx="1646074" cy="15150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C0D9223-AC67-4385-A669-E4F33A0D0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8337973" y="2904234"/>
            <a:ext cx="1994102" cy="1235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F957D9-6389-4D51-9C82-D61E1D1A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5" y="1223947"/>
            <a:ext cx="1922580" cy="11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04A762-ECAD-463E-8852-1C842855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8" y="5000947"/>
            <a:ext cx="1627530" cy="1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60F6251-40C8-4348-B263-66BF51A862DE}"/>
              </a:ext>
            </a:extLst>
          </p:cNvPr>
          <p:cNvSpPr txBox="1"/>
          <p:nvPr/>
        </p:nvSpPr>
        <p:spPr>
          <a:xfrm>
            <a:off x="1642999" y="937787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E5073D-11DD-4748-9014-99CD643D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518873"/>
            <a:ext cx="1729136" cy="12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5849DE-2752-430E-B4C0-F8980CA0BED1}"/>
              </a:ext>
            </a:extLst>
          </p:cNvPr>
          <p:cNvCxnSpPr>
            <a:cxnSpLocks/>
            <a:stCxn id="2050" idx="3"/>
          </p:cNvCxnSpPr>
          <p:nvPr/>
        </p:nvCxnSpPr>
        <p:spPr bwMode="auto">
          <a:xfrm>
            <a:off x="3065425" y="1805501"/>
            <a:ext cx="2510476" cy="100337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6E8DE9E-DC8B-411D-8620-F78F99627D5B}"/>
              </a:ext>
            </a:extLst>
          </p:cNvPr>
          <p:cNvSpPr txBox="1"/>
          <p:nvPr/>
        </p:nvSpPr>
        <p:spPr>
          <a:xfrm>
            <a:off x="4464630" y="266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ABFF0A-0D95-450E-BC16-521A89F3F93A}"/>
              </a:ext>
            </a:extLst>
          </p:cNvPr>
          <p:cNvCxnSpPr>
            <a:cxnSpLocks/>
          </p:cNvCxnSpPr>
          <p:nvPr/>
        </p:nvCxnSpPr>
        <p:spPr bwMode="auto">
          <a:xfrm>
            <a:off x="5895554" y="1773823"/>
            <a:ext cx="547125" cy="981783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D5C60E-1CFA-4515-AD72-2F40AC84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214" y="2887359"/>
            <a:ext cx="1877212" cy="1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456A9202-14A7-4339-A354-A12F4A5093AB}"/>
              </a:ext>
            </a:extLst>
          </p:cNvPr>
          <p:cNvSpPr txBox="1"/>
          <p:nvPr/>
        </p:nvSpPr>
        <p:spPr>
          <a:xfrm>
            <a:off x="8680218" y="2493829"/>
            <a:ext cx="323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(nach rechts/links)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336ED7-7950-4227-A311-7CBADC8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3092529"/>
            <a:ext cx="1951602" cy="11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77FF00C9-B9CD-437A-9D1C-482767582F13}"/>
              </a:ext>
            </a:extLst>
          </p:cNvPr>
          <p:cNvSpPr txBox="1"/>
          <p:nvPr/>
        </p:nvSpPr>
        <p:spPr>
          <a:xfrm>
            <a:off x="1344435" y="277378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4285DF9-3462-49F7-9440-90CD6CFAC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9302" y="3356992"/>
            <a:ext cx="1295641" cy="7200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A3A65E03-A56D-4D78-9062-18450DF5FAF2}"/>
              </a:ext>
            </a:extLst>
          </p:cNvPr>
          <p:cNvSpPr txBox="1"/>
          <p:nvPr/>
        </p:nvSpPr>
        <p:spPr>
          <a:xfrm>
            <a:off x="8680218" y="46528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DA73187-F5E4-4E77-8B22-E4D81DEB2603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136" y="1614489"/>
            <a:ext cx="478061" cy="1343957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7B8DE16-49A7-4E71-A52B-A198B8430D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7122" y="4008993"/>
            <a:ext cx="1057969" cy="102285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16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59A37-46AE-4B61-A1BE-FB141096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966722"/>
            <a:ext cx="11233149" cy="4248150"/>
          </a:xfrm>
        </p:spPr>
        <p:txBody>
          <a:bodyPr/>
          <a:lstStyle/>
          <a:p>
            <a:r>
              <a:rPr lang="de-DE" dirty="0" err="1"/>
              <a:t>Anomalieerkennung</a:t>
            </a:r>
            <a:r>
              <a:rPr lang="de-DE" dirty="0"/>
              <a:t> = Abweichungen vom erlernten Normalverhalten erkennen</a:t>
            </a:r>
          </a:p>
          <a:p>
            <a:r>
              <a:rPr lang="de-DE" dirty="0"/>
              <a:t>Maschinellen Lernen kann Muster in einem Bild oder einer Signal lernen bzw. um Gesicht oder Anomalie erkennen</a:t>
            </a:r>
          </a:p>
          <a:p>
            <a:r>
              <a:rPr lang="de-DE" dirty="0"/>
              <a:t>Zwei Arten der </a:t>
            </a:r>
            <a:r>
              <a:rPr lang="de-DE" dirty="0" err="1"/>
              <a:t>Anomalieerkennung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Clustering Method: vergleicht Quelledaten (normales Verhalten) mit neuen Daten (Test oder Angriff)</a:t>
            </a:r>
          </a:p>
          <a:p>
            <a:pPr lvl="1"/>
            <a:r>
              <a:rPr lang="de-DE" dirty="0"/>
              <a:t>Vorhersage basierend auf Zeitreihen Method: Vorhersage der nächsten Signalwerte basierend auf den vorherigen Werten </a:t>
            </a:r>
          </a:p>
          <a:p>
            <a:pPr lvl="1"/>
            <a:r>
              <a:rPr lang="de-DE" dirty="0"/>
              <a:t>Clustering Method:									Vorhersage basierend auf Zeitreihen Method: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5793ED-4923-4739-962F-A3299722A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50F29D-CF48-44E4-B5D3-A5CD82E6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2EC3510-45E5-4C3B-9C39-BC0A44F0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440B9244-DE15-418F-ABC6-2441353A93CC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74899D-0C0C-4F3E-992F-1A95AF79506E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79824B-69F8-4561-AC18-DBB647AF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2" y="4062154"/>
            <a:ext cx="2333746" cy="1887126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D49B1AD9-F125-441D-9E13-2FF7DA75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41" y="4118462"/>
            <a:ext cx="2709290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3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D86F5-1722-4483-9C76-F219AEC6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5106"/>
            <a:ext cx="11233149" cy="4248150"/>
          </a:xfrm>
        </p:spPr>
        <p:txBody>
          <a:bodyPr/>
          <a:lstStyle/>
          <a:p>
            <a:r>
              <a:rPr lang="de-DE" dirty="0"/>
              <a:t>Vorhersage basierend auf Zeitreihen Method: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Dimension </a:t>
            </a:r>
            <a:r>
              <a:rPr lang="de-DE" dirty="0" err="1"/>
              <a:t>Convolutionnal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(1DCNN) aus [1]</a:t>
            </a:r>
          </a:p>
          <a:p>
            <a:pPr lvl="1"/>
            <a:endParaRPr lang="de-DE" dirty="0"/>
          </a:p>
          <a:p>
            <a:r>
              <a:rPr lang="de-DE" dirty="0"/>
              <a:t>Clustering Method:</a:t>
            </a:r>
          </a:p>
          <a:p>
            <a:pPr lvl="1"/>
            <a:r>
              <a:rPr lang="de-DE" dirty="0"/>
              <a:t>Autoencoder aus [2]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 aus [3]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aus [3]</a:t>
            </a:r>
          </a:p>
          <a:p>
            <a:pPr lvl="1"/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 aus [3]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r>
              <a:rPr lang="en-GB" sz="1200" dirty="0">
                <a:solidFill>
                  <a:srgbClr val="000000"/>
                </a:solidFill>
              </a:rPr>
              <a:t>[1] </a:t>
            </a:r>
            <a:r>
              <a:rPr lang="en-GB" sz="1200" dirty="0" err="1">
                <a:solidFill>
                  <a:srgbClr val="000000"/>
                </a:solidFill>
              </a:rPr>
              <a:t>Yangdong</a:t>
            </a:r>
            <a:r>
              <a:rPr lang="en-GB" sz="1200" dirty="0">
                <a:solidFill>
                  <a:srgbClr val="000000"/>
                </a:solidFill>
              </a:rPr>
              <a:t> He and Jiabao Zhao, “Temporal Convolutional Networks for Anomaly Detection in Time Series”, 2019 J. Phys.: Conf. Ser. 1213 042050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[2]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[3]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endParaRPr lang="de-DE" sz="1200" dirty="0">
              <a:solidFill>
                <a:srgbClr val="000000"/>
              </a:solidFill>
            </a:endParaRP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3C0DF-B23D-40A0-839B-E137E3860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8B1DA-9CE2-4AE6-BD18-AE7E3CFFC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98E28E-FC0C-4A01-AAFD-22892FA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541422B1-25AF-4957-9209-48DC3AEF58ED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4CF0F0-B1CA-4241-9651-D321A9BF2B6D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17216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Vier Normalverhalten: silberne Topf und schwarze Topf,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10 Epochen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B21F505-6176-4FCE-B6D6-AFAE698B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3" y="2618712"/>
            <a:ext cx="4913057" cy="32753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55426A0-34D0-4DDA-9654-B243E180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2618712"/>
            <a:ext cx="4913057" cy="32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9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Vier Normalverhalten: Silver Bucket und Black </a:t>
            </a:r>
            <a:r>
              <a:rPr lang="de-DE" dirty="0" err="1"/>
              <a:t>Bucket</a:t>
            </a:r>
            <a:r>
              <a:rPr lang="de-DE" dirty="0"/>
              <a:t>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Taster Laufband nach links:								 </a:t>
            </a:r>
            <a:r>
              <a:rPr lang="de-DE" dirty="0" err="1"/>
              <a:t>Notaus</a:t>
            </a:r>
            <a:r>
              <a:rPr lang="de-DE" dirty="0"/>
              <a:t> Taster: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C49792-E2DC-4DF1-814B-ACA8741D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2552515"/>
            <a:ext cx="5071562" cy="33810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ABCF3-7507-459C-9D5C-50DA3D7F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8" y="2552515"/>
            <a:ext cx="5071562" cy="33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CBAF70-F2BB-4A08-8DE9-C8F272B97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2E2A6-AF1B-47BE-B0E7-34E76946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C150F47-2BD6-4E10-BA53-98A79CFA7496}"/>
              </a:ext>
            </a:extLst>
          </p:cNvPr>
          <p:cNvSpPr txBox="1">
            <a:spLocks/>
          </p:cNvSpPr>
          <p:nvPr/>
        </p:nvSpPr>
        <p:spPr bwMode="auto">
          <a:xfrm>
            <a:off x="477840" y="1405365"/>
            <a:ext cx="11233149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r>
              <a:rPr lang="de-DE" dirty="0"/>
              <a:t>Daten basierend auf ihren statistischen Parametern (Mittelwert, Varianz usw.) auf unterschiedliche Weise dargestellt werden.</a:t>
            </a:r>
          </a:p>
          <a:p>
            <a:pPr lvl="1"/>
            <a:r>
              <a:rPr lang="de-DE" kern="0" dirty="0"/>
              <a:t>10 </a:t>
            </a:r>
            <a:r>
              <a:rPr lang="de-DE" kern="0" dirty="0" err="1"/>
              <a:t>Scalers</a:t>
            </a:r>
            <a:r>
              <a:rPr lang="de-DE" kern="0" dirty="0"/>
              <a:t> werden verwenden</a:t>
            </a:r>
          </a:p>
          <a:p>
            <a:r>
              <a:rPr lang="de-DE" kern="0" dirty="0"/>
              <a:t>Besten </a:t>
            </a:r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r>
              <a:rPr lang="de-DE" kern="0" dirty="0" err="1"/>
              <a:t>No</a:t>
            </a:r>
            <a:r>
              <a:rPr lang="de-DE" kern="0" dirty="0"/>
              <a:t> </a:t>
            </a:r>
            <a:r>
              <a:rPr lang="de-DE" kern="0" dirty="0" err="1"/>
              <a:t>Scaler</a:t>
            </a:r>
            <a:endParaRPr lang="de-DE" kern="0" dirty="0"/>
          </a:p>
          <a:p>
            <a:pPr lvl="1"/>
            <a:r>
              <a:rPr lang="de-DE" kern="0" dirty="0" err="1"/>
              <a:t>MinMaxScaler</a:t>
            </a:r>
            <a:endParaRPr lang="de-DE" kern="0" dirty="0"/>
          </a:p>
          <a:p>
            <a:pPr lvl="1"/>
            <a:r>
              <a:rPr lang="de-DE" kern="0" dirty="0" err="1"/>
              <a:t>BooleanScaler</a:t>
            </a:r>
            <a:endParaRPr lang="de-DE" kern="0" dirty="0"/>
          </a:p>
          <a:p>
            <a:pPr lvl="1"/>
            <a:r>
              <a:rPr lang="de-DE" kern="0" dirty="0" err="1"/>
              <a:t>Normalizer</a:t>
            </a:r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F62C210-94CB-48B1-8493-120D790E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889984-DED5-4BD3-AB3E-A54975B86B3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2A47D0-CB28-419D-8F9B-67FC914A1CF2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96054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verändert:</a:t>
            </a:r>
          </a:p>
          <a:p>
            <a:pPr lvl="1"/>
            <a:r>
              <a:rPr lang="de-DE" dirty="0" err="1"/>
              <a:t>PLCinject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Per </a:t>
            </a:r>
            <a:r>
              <a:rPr lang="de-DE" dirty="0" err="1"/>
              <a:t>PLCinject</a:t>
            </a:r>
            <a:r>
              <a:rPr lang="de-DE" dirty="0"/>
              <a:t> wird Schadcode auf die primäre SPS eingespielt</a:t>
            </a:r>
          </a:p>
          <a:p>
            <a:pPr lvl="1"/>
            <a:r>
              <a:rPr lang="de-DE" dirty="0" err="1"/>
              <a:t>Profinet</a:t>
            </a:r>
            <a:r>
              <a:rPr lang="de-DE" dirty="0"/>
              <a:t>-Replay:</a:t>
            </a:r>
          </a:p>
          <a:p>
            <a:pPr lvl="2"/>
            <a:r>
              <a:rPr lang="de-DE" dirty="0"/>
              <a:t>Die Anweisungen der SPS werden ignoriert und das Prozessverhalten geändert</a:t>
            </a:r>
          </a:p>
          <a:p>
            <a:r>
              <a:rPr lang="de-DE" dirty="0"/>
              <a:t>Anderen Angriffe die das Verhalten nicht verändert :</a:t>
            </a:r>
          </a:p>
          <a:p>
            <a:pPr lvl="1"/>
            <a:r>
              <a:rPr lang="de-DE" dirty="0"/>
              <a:t>Force-Angriff</a:t>
            </a:r>
          </a:p>
          <a:p>
            <a:pPr lvl="1"/>
            <a:r>
              <a:rPr lang="de-DE" dirty="0"/>
              <a:t>S7-Overwrite</a:t>
            </a:r>
          </a:p>
          <a:p>
            <a:pPr lvl="1"/>
            <a:r>
              <a:rPr lang="de-DE" dirty="0"/>
              <a:t>OPC UA-</a:t>
            </a:r>
            <a:r>
              <a:rPr lang="de-DE" dirty="0" err="1"/>
              <a:t>Overwrite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4578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F3D2-1B9B-4E4B-B8C3-ACDBFD9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7B2DD-D380-4771-8F86-44B20114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00B4F-974A-4CD8-A7FA-A921BCD21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25177D11-6D4E-4CD4-AAD6-236D9F941749}"/>
              </a:ext>
            </a:extLst>
          </p:cNvPr>
          <p:cNvSpPr/>
          <p:nvPr/>
        </p:nvSpPr>
        <p:spPr bwMode="auto">
          <a:xfrm>
            <a:off x="5868627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941DED7-F08A-477F-AB94-D2AFD897A703}"/>
              </a:ext>
            </a:extLst>
          </p:cNvPr>
          <p:cNvSpPr/>
          <p:nvPr/>
        </p:nvSpPr>
        <p:spPr bwMode="auto">
          <a:xfrm>
            <a:off x="4006974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9B7E05-F566-4DF5-BDA7-392BC054384A}"/>
              </a:ext>
            </a:extLst>
          </p:cNvPr>
          <p:cNvSpPr/>
          <p:nvPr/>
        </p:nvSpPr>
        <p:spPr bwMode="auto">
          <a:xfrm>
            <a:off x="7751390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D9BEC8F-6510-4862-8FDA-E04A6C04ED36}"/>
              </a:ext>
            </a:extLst>
          </p:cNvPr>
          <p:cNvSpPr/>
          <p:nvPr/>
        </p:nvSpPr>
        <p:spPr bwMode="auto">
          <a:xfrm>
            <a:off x="9623598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B97365-5BBC-49D8-8034-D34125CCC3FF}"/>
              </a:ext>
            </a:extLst>
          </p:cNvPr>
          <p:cNvSpPr/>
          <p:nvPr/>
        </p:nvSpPr>
        <p:spPr bwMode="auto">
          <a:xfrm>
            <a:off x="2134766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BA27315-FB7A-4C22-89FB-FFAE7E811591}"/>
              </a:ext>
            </a:extLst>
          </p:cNvPr>
          <p:cNvSpPr/>
          <p:nvPr/>
        </p:nvSpPr>
        <p:spPr bwMode="auto">
          <a:xfrm>
            <a:off x="262558" y="2420888"/>
            <a:ext cx="2386819" cy="1296144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893C07-D7B9-4FB1-BFAA-CDF21A9763DC}"/>
              </a:ext>
            </a:extLst>
          </p:cNvPr>
          <p:cNvSpPr txBox="1"/>
          <p:nvPr/>
        </p:nvSpPr>
        <p:spPr>
          <a:xfrm>
            <a:off x="982638" y="2772217"/>
            <a:ext cx="1585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Analyse des Systems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F2C90D-6100-45C3-B4D3-0F94183CB30E}"/>
              </a:ext>
            </a:extLst>
          </p:cNvPr>
          <p:cNvSpPr txBox="1"/>
          <p:nvPr/>
        </p:nvSpPr>
        <p:spPr>
          <a:xfrm>
            <a:off x="2971236" y="2772217"/>
            <a:ext cx="132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Schaltungs-design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6F1145C-4739-4BCA-9E98-9DE1A94FFA80}"/>
              </a:ext>
            </a:extLst>
          </p:cNvPr>
          <p:cNvSpPr txBox="1"/>
          <p:nvPr/>
        </p:nvSpPr>
        <p:spPr>
          <a:xfrm>
            <a:off x="4612239" y="2874422"/>
            <a:ext cx="1915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Signalerfassung</a:t>
            </a:r>
            <a:endParaRPr lang="de-DE" sz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B5CAE04-AE4D-4085-A213-E9E0B847FD5B}"/>
              </a:ext>
            </a:extLst>
          </p:cNvPr>
          <p:cNvSpPr txBox="1"/>
          <p:nvPr/>
        </p:nvSpPr>
        <p:spPr>
          <a:xfrm>
            <a:off x="6408143" y="2772217"/>
            <a:ext cx="1847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Lernmodelle Implementieren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7B171D4-06E4-4B9A-9AD5-A9403CFB5891}"/>
              </a:ext>
            </a:extLst>
          </p:cNvPr>
          <p:cNvSpPr txBox="1"/>
          <p:nvPr/>
        </p:nvSpPr>
        <p:spPr>
          <a:xfrm>
            <a:off x="8399462" y="2852936"/>
            <a:ext cx="152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Evaluation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72DF25-73ED-4399-89AF-7D3531A8EA26}"/>
              </a:ext>
            </a:extLst>
          </p:cNvPr>
          <p:cNvSpPr txBox="1"/>
          <p:nvPr/>
        </p:nvSpPr>
        <p:spPr>
          <a:xfrm>
            <a:off x="10226707" y="2772217"/>
            <a:ext cx="184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385545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verändert:</a:t>
            </a:r>
          </a:p>
          <a:p>
            <a:pPr lvl="1"/>
            <a:r>
              <a:rPr lang="de-DE" dirty="0"/>
              <a:t>Rename Angriff:											Normalverhalten: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0391AC-B841-4787-A1A6-5565EB9FC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/>
          <a:stretch/>
        </p:blipFill>
        <p:spPr>
          <a:xfrm>
            <a:off x="477838" y="2204864"/>
            <a:ext cx="5485714" cy="3360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F5F6D62-9FAE-4CB4-8723-9C09F9B1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10" y="1908368"/>
            <a:ext cx="5485714" cy="36571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637956C-2D41-4B0C-965A-542864EA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645" y="1871514"/>
            <a:ext cx="2038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verändert:</a:t>
            </a:r>
          </a:p>
          <a:p>
            <a:pPr lvl="1"/>
            <a:r>
              <a:rPr lang="de-DE" dirty="0"/>
              <a:t>Replay Angriff:											Normalverhalten: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B34E68-772E-4D04-AE53-EC2C473E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"/>
          <a:stretch/>
        </p:blipFill>
        <p:spPr>
          <a:xfrm>
            <a:off x="477838" y="2276872"/>
            <a:ext cx="5485714" cy="336911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0D6693F-F7F4-4AD4-90C2-B786380D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00" y="1988840"/>
            <a:ext cx="5485712" cy="36571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57A4EC8-7151-4882-8C1A-27622520D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798" y="1991122"/>
            <a:ext cx="1847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Ein falscher Angriff die das Verhalten verändert:</a:t>
            </a:r>
          </a:p>
          <a:p>
            <a:pPr lvl="1"/>
            <a:r>
              <a:rPr lang="de-DE" dirty="0" err="1"/>
              <a:t>Simulated</a:t>
            </a:r>
            <a:r>
              <a:rPr lang="de-DE" dirty="0"/>
              <a:t> Angriff: Ersetze das Signal der Schranke des silbernen Topfes mit der Signal des schwarzen Topfes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22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A18976E-DFED-41ED-9122-5608326C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5" y="2708920"/>
            <a:ext cx="4913057" cy="32753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84C3EC7-3E1A-4306-85C8-BE8AA69DD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2708920"/>
            <a:ext cx="4913057" cy="327537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61F2D08-2EDD-4EEE-B514-16066703204A}"/>
              </a:ext>
            </a:extLst>
          </p:cNvPr>
          <p:cNvSpPr/>
          <p:nvPr/>
        </p:nvSpPr>
        <p:spPr bwMode="auto">
          <a:xfrm>
            <a:off x="1054646" y="2924944"/>
            <a:ext cx="1152128" cy="1440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92ECDE6-9CC2-4EFC-9DB6-A8AA434CFA5F}"/>
              </a:ext>
            </a:extLst>
          </p:cNvPr>
          <p:cNvSpPr/>
          <p:nvPr/>
        </p:nvSpPr>
        <p:spPr bwMode="auto">
          <a:xfrm>
            <a:off x="6599262" y="2924944"/>
            <a:ext cx="1152128" cy="1440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00796B1B-A69F-4CE9-A36B-B1F116DF0B2C}"/>
              </a:ext>
            </a:extLst>
          </p:cNvPr>
          <p:cNvCxnSpPr>
            <a:cxnSpLocks/>
            <a:stCxn id="6" idx="0"/>
            <a:endCxn id="16" idx="0"/>
          </p:cNvCxnSpPr>
          <p:nvPr/>
        </p:nvCxnSpPr>
        <p:spPr bwMode="auto">
          <a:xfrm rot="5400000" flipH="1" flipV="1">
            <a:off x="4403018" y="152636"/>
            <a:ext cx="12700" cy="5544616"/>
          </a:xfrm>
          <a:prstGeom prst="bentConnector3">
            <a:avLst>
              <a:gd name="adj1" fmla="val 3269386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9C83E35-40B5-49E9-93D2-4AFEAAB6C867}"/>
              </a:ext>
            </a:extLst>
          </p:cNvPr>
          <p:cNvSpPr txBox="1"/>
          <p:nvPr/>
        </p:nvSpPr>
        <p:spPr>
          <a:xfrm>
            <a:off x="3790950" y="217405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Austausch</a:t>
            </a:r>
          </a:p>
        </p:txBody>
      </p:sp>
    </p:spTree>
    <p:extLst>
      <p:ext uri="{BB962C8B-B14F-4D97-AF65-F5344CB8AC3E}">
        <p14:creationId xmlns:p14="http://schemas.microsoft.com/office/powerpoint/2010/main" val="43564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r>
              <a:rPr lang="de-DE" dirty="0"/>
              <a:t>Ein Angriff die das Verhalten nicht verändert:</a:t>
            </a:r>
          </a:p>
          <a:p>
            <a:pPr lvl="1"/>
            <a:r>
              <a:rPr lang="de-DE" dirty="0" err="1"/>
              <a:t>Safety</a:t>
            </a:r>
            <a:r>
              <a:rPr lang="de-DE" dirty="0"/>
              <a:t> Angriff: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23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CC196E-73A3-4DF6-A969-FDF0E1FC8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5" y="1588376"/>
            <a:ext cx="6307253" cy="42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24</a:t>
            </a:fld>
            <a:endParaRPr lang="de-DE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65FC9C38-AE4D-4C6F-9E72-7D2BE06B5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01" y="2070954"/>
            <a:ext cx="11233149" cy="4248150"/>
          </a:xfrm>
        </p:spPr>
        <p:txBody>
          <a:bodyPr/>
          <a:lstStyle/>
          <a:p>
            <a:r>
              <a:rPr lang="de-DE" dirty="0"/>
              <a:t>133 Normalverhalten </a:t>
            </a:r>
            <a:r>
              <a:rPr lang="de-DE" dirty="0" err="1"/>
              <a:t>runs</a:t>
            </a:r>
            <a:r>
              <a:rPr lang="de-DE" dirty="0"/>
              <a:t> Dataset</a:t>
            </a:r>
          </a:p>
          <a:p>
            <a:r>
              <a:rPr lang="de-DE" dirty="0"/>
              <a:t>Dataset verteilt in Training Dataset und Test Dataset</a:t>
            </a:r>
          </a:p>
          <a:p>
            <a:r>
              <a:rPr lang="de-DE" dirty="0"/>
              <a:t>Test Dataset hat nur Normalverhalten um die Normalverhalten Erkennung zu prüfen</a:t>
            </a:r>
          </a:p>
          <a:p>
            <a:r>
              <a:rPr lang="de-DE" dirty="0"/>
              <a:t>2 </a:t>
            </a:r>
            <a:r>
              <a:rPr lang="de-DE" dirty="0" err="1"/>
              <a:t>runs</a:t>
            </a:r>
            <a:r>
              <a:rPr lang="de-DE" dirty="0"/>
              <a:t> für jeden Angriffe mit beiden Normalverhalten und Anomalien</a:t>
            </a:r>
          </a:p>
          <a:p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endParaRPr lang="de-DE" sz="1200" dirty="0">
              <a:solidFill>
                <a:srgbClr val="000000"/>
              </a:solidFill>
            </a:endParaRP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8" name="Pfeil: Chevron 47">
            <a:extLst>
              <a:ext uri="{FF2B5EF4-FFF2-40B4-BE49-F238E27FC236}">
                <a16:creationId xmlns:a16="http://schemas.microsoft.com/office/drawing/2014/main" id="{1D490D20-DB3C-41FB-BF6D-1936607FCC6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12DDDD5-4556-4592-8F43-9365745E4417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2939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A8213-E946-4A98-8387-8F71FDC7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CCF89B1-C52F-4759-9153-445DDB56A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118" y="1249778"/>
                <a:ext cx="11233149" cy="4248150"/>
              </a:xfrm>
            </p:spPr>
            <p:txBody>
              <a:bodyPr/>
              <a:lstStyle/>
              <a:p>
                <a:r>
                  <a:rPr lang="de-DE" dirty="0"/>
                  <a:t>True Positive (TP):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Anomalie gibt</a:t>
                </a:r>
              </a:p>
              <a:p>
                <a:r>
                  <a:rPr lang="de-DE" dirty="0" err="1"/>
                  <a:t>False</a:t>
                </a:r>
                <a:r>
                  <a:rPr lang="de-DE" dirty="0"/>
                  <a:t> Positive (FP):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kein Anomalie gibt</a:t>
                </a:r>
              </a:p>
              <a:p>
                <a:r>
                  <a:rPr lang="de-DE" dirty="0"/>
                  <a:t>True Negative (TN): kein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kein Anomalie gibt</a:t>
                </a:r>
              </a:p>
              <a:p>
                <a:r>
                  <a:rPr lang="de-DE" dirty="0" err="1"/>
                  <a:t>False</a:t>
                </a:r>
                <a:r>
                  <a:rPr lang="de-DE" dirty="0"/>
                  <a:t> Negative (FN): kein </a:t>
                </a:r>
                <a:r>
                  <a:rPr lang="de-DE" dirty="0" err="1"/>
                  <a:t>Anomalieerkennung</a:t>
                </a:r>
                <a:r>
                  <a:rPr lang="de-DE" dirty="0"/>
                  <a:t> wenn es ein Anomalie gibt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𝐴𝑙𝑙𝑒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𝐷𝑎𝑡𝑒𝑛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𝑃𝑢𝑛𝑘𝑡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Precision: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Recall: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F1-Maß: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CCF89B1-C52F-4759-9153-445DDB56A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118" y="1249778"/>
                <a:ext cx="11233149" cy="4248150"/>
              </a:xfrm>
              <a:blipFill>
                <a:blip r:embed="rId2"/>
                <a:stretch>
                  <a:fillRect l="-1139" t="-17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133171-1A1C-4447-956E-CDB0AFA6A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7A7982-0604-4C7E-B428-860EEEBBD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25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FB62C556-94C3-4814-BB4D-E3A98653B779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C62FB8-87A5-40F0-BC5C-0E679365991B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792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04F7E-9D50-4D7B-9070-0B1ACF66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012690"/>
            <a:ext cx="11233149" cy="4248150"/>
          </a:xfrm>
        </p:spPr>
        <p:txBody>
          <a:bodyPr/>
          <a:lstStyle/>
          <a:p>
            <a:r>
              <a:rPr lang="de-DE" dirty="0"/>
              <a:t>1DCNN:</a:t>
            </a:r>
          </a:p>
          <a:p>
            <a:pPr lvl="1"/>
            <a:r>
              <a:rPr lang="de-DE" dirty="0"/>
              <a:t>Input Fenstergröße</a:t>
            </a:r>
          </a:p>
          <a:p>
            <a:pPr lvl="1"/>
            <a:r>
              <a:rPr lang="de-DE" dirty="0"/>
              <a:t>Schwellenwert</a:t>
            </a:r>
          </a:p>
          <a:p>
            <a:r>
              <a:rPr lang="de-DE" dirty="0"/>
              <a:t>Autoencoder:</a:t>
            </a:r>
          </a:p>
          <a:p>
            <a:pPr lvl="1"/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 und Fenster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dirty="0"/>
              <a:t>Schwellenwert</a:t>
            </a:r>
          </a:p>
          <a:p>
            <a:r>
              <a:rPr lang="de-DE" dirty="0"/>
              <a:t>SVM:</a:t>
            </a:r>
          </a:p>
          <a:p>
            <a:pPr lvl="1"/>
            <a:r>
              <a:rPr lang="de-DE" dirty="0"/>
              <a:t>„Nu“ Parameter</a:t>
            </a:r>
          </a:p>
          <a:p>
            <a:r>
              <a:rPr lang="de-DE" dirty="0"/>
              <a:t>LOF:</a:t>
            </a:r>
          </a:p>
          <a:p>
            <a:pPr lvl="1"/>
            <a:r>
              <a:rPr lang="de-DE" dirty="0"/>
              <a:t>Nachbarn Anzahl</a:t>
            </a:r>
          </a:p>
          <a:p>
            <a:r>
              <a:rPr lang="de-DE" dirty="0"/>
              <a:t>DBSCAN:</a:t>
            </a:r>
          </a:p>
          <a:p>
            <a:pPr lvl="1"/>
            <a:r>
              <a:rPr lang="de-DE" dirty="0"/>
              <a:t>Maximale Abstand und Anzahl von Samples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05A5BB-03AB-4ADB-B4BB-520D8E5D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FF8C1B-4C72-4412-BC75-BE6CB5120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B94C75C-C4E3-4619-A1F2-8CDB21A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Parameter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4EBC47-3159-4D30-A592-53064DA5F268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4BC9D7-0D4B-43AB-9561-B1CF97B28C8B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2012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43C7236-010B-4DE3-91A0-60BAED4F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" y="3197786"/>
            <a:ext cx="4643268" cy="25239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8D085E-4A4B-4658-976E-ED92B32E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23BCC7-B396-472B-969F-2AF911F9E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27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44FA8C7-4102-4F26-A041-3EA52A1F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03100E99-FCB5-4E56-94BC-DC895B1CDE5E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050D440-F834-4203-9620-10D6A62114E5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Inhaltsplatzhalter 12">
            <a:extLst>
              <a:ext uri="{FF2B5EF4-FFF2-40B4-BE49-F238E27FC236}">
                <a16:creationId xmlns:a16="http://schemas.microsoft.com/office/drawing/2014/main" id="{1DA32E57-7BDA-444C-8FFD-B2F5F2B3E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633" y="188640"/>
            <a:ext cx="4677561" cy="259940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80AB5A-E7FA-4775-9F8D-2F2F67E67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64" y="3210830"/>
            <a:ext cx="4643268" cy="25308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C2C972-6D4A-458F-8683-4287D6C46C3C}"/>
              </a:ext>
            </a:extLst>
          </p:cNvPr>
          <p:cNvSpPr txBox="1"/>
          <p:nvPr/>
        </p:nvSpPr>
        <p:spPr>
          <a:xfrm>
            <a:off x="5262249" y="278804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Größe 20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7FF2A5-391D-4E94-AED7-691DFC4F395D}"/>
              </a:ext>
            </a:extLst>
          </p:cNvPr>
          <p:cNvSpPr txBox="1"/>
          <p:nvPr/>
        </p:nvSpPr>
        <p:spPr>
          <a:xfrm>
            <a:off x="2134766" y="571192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Punkt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D887300-A606-45D9-A26B-C09F8DD6C7F0}"/>
              </a:ext>
            </a:extLst>
          </p:cNvPr>
          <p:cNvSpPr txBox="1"/>
          <p:nvPr/>
        </p:nvSpPr>
        <p:spPr>
          <a:xfrm>
            <a:off x="8433194" y="574165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3032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41889-DF4A-420F-A0B8-2C969C62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01168D-AB26-47BB-AF73-A2576654C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FA2FBE6-B0BA-41A6-80B5-C5394E14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7AD203C1-069D-41A7-9E34-499D0E879C1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6FF217-5EA3-4B1A-B3CD-E1AD5B215E8A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573B975-7AEA-489B-A9F2-3654F4715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52" y="86819"/>
            <a:ext cx="4656985" cy="255825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25A4EC6-D2AE-4032-9244-EFFDC1235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3" y="2996954"/>
            <a:ext cx="4670703" cy="2599407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60EDC43-545D-4A74-A927-10158BFA5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8" y="2996954"/>
            <a:ext cx="5226249" cy="25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de-DE" dirty="0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6A38A72-BA5A-49B4-802F-CDDF8301DAC8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91DE21-60A5-44D1-AAB0-C16702F1149E}"/>
              </a:ext>
            </a:extLst>
          </p:cNvPr>
          <p:cNvSpPr txBox="1"/>
          <p:nvPr/>
        </p:nvSpPr>
        <p:spPr>
          <a:xfrm>
            <a:off x="10714713" y="248830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DAABC64-C856-4E3B-AA53-015DCC725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15" y="101558"/>
            <a:ext cx="4670703" cy="259940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CF2DAB-7780-4BA7-91E8-54F2C3B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3205857"/>
            <a:ext cx="4670703" cy="259940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294C8C-1F22-42A4-9360-42BE5E408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05" y="3205857"/>
            <a:ext cx="4670703" cy="259940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3B8B737-11C4-4D5A-8CFC-68BFE591F9C8}"/>
              </a:ext>
            </a:extLst>
          </p:cNvPr>
          <p:cNvSpPr txBox="1"/>
          <p:nvPr/>
        </p:nvSpPr>
        <p:spPr>
          <a:xfrm>
            <a:off x="5266895" y="270096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Test </a:t>
            </a:r>
            <a:r>
              <a:rPr lang="de-DE" sz="1400" dirty="0" err="1"/>
              <a:t>Accuracy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24CCCC-EC26-49F5-A1C8-794A41B578A4}"/>
              </a:ext>
            </a:extLst>
          </p:cNvPr>
          <p:cNvSpPr txBox="1"/>
          <p:nvPr/>
        </p:nvSpPr>
        <p:spPr>
          <a:xfrm>
            <a:off x="2422798" y="58052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Angriff </a:t>
            </a:r>
            <a:r>
              <a:rPr lang="de-DE" sz="1400" dirty="0" err="1"/>
              <a:t>Accuracy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F054DE6-17BE-4B05-B29E-8BC6FAF018CA}"/>
              </a:ext>
            </a:extLst>
          </p:cNvPr>
          <p:cNvSpPr txBox="1"/>
          <p:nvPr/>
        </p:nvSpPr>
        <p:spPr>
          <a:xfrm>
            <a:off x="8198418" y="5805263"/>
            <a:ext cx="2243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Safety</a:t>
            </a:r>
            <a:r>
              <a:rPr lang="de-DE" sz="1400" dirty="0"/>
              <a:t> Angriff </a:t>
            </a:r>
            <a:r>
              <a:rPr lang="de-DE" sz="1400" dirty="0" err="1"/>
              <a:t>Accuracy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2146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34DE0-DCF9-4047-9B3D-DD50B547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FD2BB-AB27-4402-9DEB-E91ED95D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412676"/>
            <a:ext cx="11233149" cy="4608612"/>
          </a:xfrm>
        </p:spPr>
        <p:txBody>
          <a:bodyPr/>
          <a:lstStyle/>
          <a:p>
            <a:r>
              <a:rPr lang="de-DE" dirty="0"/>
              <a:t>Industrielle Systeme sind immer mehr vernetzt</a:t>
            </a:r>
          </a:p>
          <a:p>
            <a:r>
              <a:rPr lang="de-DE" dirty="0"/>
              <a:t>Sie sind anfälliger für Angriffe von externen Quellen</a:t>
            </a:r>
          </a:p>
          <a:p>
            <a:r>
              <a:rPr lang="de-DE" dirty="0"/>
              <a:t>Interne Angriffe sind auch möglich</a:t>
            </a:r>
          </a:p>
          <a:p>
            <a:r>
              <a:rPr lang="de-DE" dirty="0"/>
              <a:t>Beispiel:</a:t>
            </a:r>
          </a:p>
          <a:p>
            <a:pPr lvl="1"/>
            <a:r>
              <a:rPr lang="de-DE" dirty="0"/>
              <a:t>Stuxnet Angriff auf eine Urananreicherungsanlage im Iran in 2010Irongate Angriff, wie Stuxnet, verändert den Code des Prozesses</a:t>
            </a:r>
          </a:p>
          <a:p>
            <a:pPr lvl="1"/>
            <a:r>
              <a:rPr lang="de-DE" dirty="0"/>
              <a:t>Vor 2 Wochen, Angriff auf Abwasserentgiftungsanlagen die Kontrolle von Computer übernommen hat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DD0C4-DC18-44F0-B522-0A9A27AE5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BA386E-47E4-480C-AEF6-043EEAE6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  <p:pic>
        <p:nvPicPr>
          <p:cNvPr id="6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0701CC33-A4A1-4E7F-BD3E-ED88661F6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3502918" y="4180527"/>
            <a:ext cx="5327137" cy="19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3B19-12B3-4EAE-921B-80C9548B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Erkenntnis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3B120-DA7B-48B9-BE7C-3132E1B8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2" y="836712"/>
            <a:ext cx="11233149" cy="4248150"/>
          </a:xfrm>
        </p:spPr>
        <p:txBody>
          <a:bodyPr/>
          <a:lstStyle/>
          <a:p>
            <a:r>
              <a:rPr lang="de-DE" dirty="0"/>
              <a:t>Was wurde getan?</a:t>
            </a:r>
          </a:p>
          <a:p>
            <a:pPr lvl="1"/>
            <a:r>
              <a:rPr lang="de-DE" dirty="0"/>
              <a:t>Signale des Prozesses werden von Raspberry Pi 3 abgegriffen</a:t>
            </a:r>
          </a:p>
          <a:p>
            <a:pPr lvl="1"/>
            <a:r>
              <a:rPr lang="de-DE" dirty="0"/>
              <a:t>Die Daten werden analysiert und von </a:t>
            </a:r>
            <a:r>
              <a:rPr lang="de-DE" dirty="0" err="1"/>
              <a:t>Scalers</a:t>
            </a:r>
            <a:r>
              <a:rPr lang="de-DE" dirty="0"/>
              <a:t> vorbereitet</a:t>
            </a:r>
          </a:p>
          <a:p>
            <a:pPr lvl="1"/>
            <a:r>
              <a:rPr lang="de-DE" dirty="0"/>
              <a:t>Fünf Lernmodellen werden verwendet (CNN, Autoencoder, SVM, LOF, DBSCAN)</a:t>
            </a:r>
          </a:p>
          <a:p>
            <a:pPr lvl="1"/>
            <a:r>
              <a:rPr lang="de-DE" dirty="0"/>
              <a:t>DBSCAN ist das beste Lernmodelle (65 Prozent Angriff Genauigkeit und 87 Prozent Normalverhalten Genauigkeit)</a:t>
            </a:r>
          </a:p>
          <a:p>
            <a:pPr lvl="1"/>
            <a:endParaRPr lang="de-DE" dirty="0"/>
          </a:p>
          <a:p>
            <a:r>
              <a:rPr lang="de-DE" dirty="0"/>
              <a:t>Wie kann es verbessern?</a:t>
            </a:r>
          </a:p>
          <a:p>
            <a:pPr lvl="1"/>
            <a:r>
              <a:rPr lang="de-DE" dirty="0" err="1"/>
              <a:t>Anomalieerkennung</a:t>
            </a:r>
            <a:r>
              <a:rPr lang="de-DE" dirty="0"/>
              <a:t> für jeden Sensoren</a:t>
            </a:r>
          </a:p>
          <a:p>
            <a:pPr lvl="1"/>
            <a:r>
              <a:rPr lang="de-DE" dirty="0"/>
              <a:t>Besseren Threshold Methode (Punkt / Fenster </a:t>
            </a:r>
            <a:r>
              <a:rPr lang="de-DE" dirty="0" err="1"/>
              <a:t>Classifier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Anderen Vorbereitung Methoden verwenden (PCA, maschinellen Lernen, …)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E5F43-D1CE-41AC-8FEC-1CD112552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8B0848-AF40-4BA5-99E6-422A9733F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0DB9BCA4-7950-426E-A918-7126484C5701}"/>
              </a:ext>
            </a:extLst>
          </p:cNvPr>
          <p:cNvSpPr/>
          <p:nvPr/>
        </p:nvSpPr>
        <p:spPr bwMode="auto">
          <a:xfrm>
            <a:off x="6203242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DACD2A63-D58A-482C-B11A-86029BFAFCB6}"/>
              </a:ext>
            </a:extLst>
          </p:cNvPr>
          <p:cNvSpPr/>
          <p:nvPr/>
        </p:nvSpPr>
        <p:spPr bwMode="auto">
          <a:xfrm>
            <a:off x="4546264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7DBA83-9925-46A7-A2DA-4A3AB74A2FDE}"/>
              </a:ext>
            </a:extLst>
          </p:cNvPr>
          <p:cNvSpPr/>
          <p:nvPr/>
        </p:nvSpPr>
        <p:spPr bwMode="auto">
          <a:xfrm>
            <a:off x="7860220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20128E9E-3860-4493-A7F3-CE295B0D5A8E}"/>
              </a:ext>
            </a:extLst>
          </p:cNvPr>
          <p:cNvSpPr/>
          <p:nvPr/>
        </p:nvSpPr>
        <p:spPr bwMode="auto">
          <a:xfrm>
            <a:off x="9479582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9E0EDFB-1DF8-4661-B708-B54755736988}"/>
              </a:ext>
            </a:extLst>
          </p:cNvPr>
          <p:cNvSpPr/>
          <p:nvPr/>
        </p:nvSpPr>
        <p:spPr bwMode="auto">
          <a:xfrm>
            <a:off x="2905979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C4E3F987-77C8-4171-BE5C-37DB96F34307}"/>
              </a:ext>
            </a:extLst>
          </p:cNvPr>
          <p:cNvSpPr/>
          <p:nvPr/>
        </p:nvSpPr>
        <p:spPr bwMode="auto">
          <a:xfrm>
            <a:off x="1267809" y="5373216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A4104-31ED-43EE-A5E3-06C9ACD6F4B4}"/>
              </a:ext>
            </a:extLst>
          </p:cNvPr>
          <p:cNvSpPr txBox="1"/>
          <p:nvPr/>
        </p:nvSpPr>
        <p:spPr>
          <a:xfrm>
            <a:off x="1618202" y="5494512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0AAE0F-8D97-4520-A602-DC5C5BD3E8E3}"/>
              </a:ext>
            </a:extLst>
          </p:cNvPr>
          <p:cNvSpPr txBox="1"/>
          <p:nvPr/>
        </p:nvSpPr>
        <p:spPr>
          <a:xfrm>
            <a:off x="3289803" y="5494512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Schaltungsdesign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A4178-3566-4842-B70B-E666F32C9C30}"/>
              </a:ext>
            </a:extLst>
          </p:cNvPr>
          <p:cNvSpPr txBox="1"/>
          <p:nvPr/>
        </p:nvSpPr>
        <p:spPr>
          <a:xfrm>
            <a:off x="4900859" y="55736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AD7B1D-A295-4457-8539-6875EDA49FBA}"/>
              </a:ext>
            </a:extLst>
          </p:cNvPr>
          <p:cNvSpPr txBox="1"/>
          <p:nvPr/>
        </p:nvSpPr>
        <p:spPr>
          <a:xfrm>
            <a:off x="6521938" y="5481327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0CB4C-C0FE-46D8-A311-6760BAE0DC00}"/>
              </a:ext>
            </a:extLst>
          </p:cNvPr>
          <p:cNvSpPr txBox="1"/>
          <p:nvPr/>
        </p:nvSpPr>
        <p:spPr>
          <a:xfrm>
            <a:off x="8337243" y="5578015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4B80AC-3467-4B62-8AA8-FB27E820B657}"/>
              </a:ext>
            </a:extLst>
          </p:cNvPr>
          <p:cNvSpPr txBox="1"/>
          <p:nvPr/>
        </p:nvSpPr>
        <p:spPr>
          <a:xfrm>
            <a:off x="9850617" y="5475596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169764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4D750-39C5-4244-9625-DF012AF1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62C7D4-8733-488F-A4C6-DA490BE8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424229"/>
            <a:ext cx="11233149" cy="4248150"/>
          </a:xfrm>
        </p:spPr>
        <p:txBody>
          <a:bodyPr/>
          <a:lstStyle/>
          <a:p>
            <a:r>
              <a:rPr lang="de-DE" dirty="0"/>
              <a:t>Aus dem Literatur habe ich die folgenden Methoden ausgewählt: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 und Autoencoder</a:t>
            </a:r>
          </a:p>
          <a:p>
            <a:pPr lvl="2"/>
            <a:r>
              <a:rPr lang="de-DE" dirty="0"/>
              <a:t>Merkmale der Signale lernen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und 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</a:t>
            </a:r>
          </a:p>
          <a:p>
            <a:pPr lvl="2"/>
            <a:r>
              <a:rPr lang="de-DE" dirty="0"/>
              <a:t>Verwende die Dichte eines Objektes und die Anzahl der Nachbarn dieses Punkts in einem Radius um Clusters zu bauen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  <a:p>
            <a:pPr lvl="2"/>
            <a:r>
              <a:rPr lang="de-DE" dirty="0"/>
              <a:t>Verwende Hyperplan um die Signale in einer Klasse zu sortieren </a:t>
            </a:r>
          </a:p>
          <a:p>
            <a:r>
              <a:rPr lang="de-DE" dirty="0" err="1"/>
              <a:t>Unsupervised</a:t>
            </a:r>
            <a:r>
              <a:rPr lang="de-DE" dirty="0"/>
              <a:t> Lernen</a:t>
            </a:r>
          </a:p>
          <a:p>
            <a:r>
              <a:rPr lang="de-DE" dirty="0"/>
              <a:t>Alle Lernmodelle lernen das Normalverhalten des Prozess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C5EB9C-D617-4029-8545-6471B31F1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D3D93-66A0-4CD5-9784-6F4AFD86C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5D1B930E-9D80-487B-BC18-476AB02BA9E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31D2B-2935-48CA-A5DB-8D0DD37EC31C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29451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ECEF4-3AC3-4211-9452-EA8E4142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9654D-26BE-4B1E-9D67-1C432A76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196752"/>
            <a:ext cx="11233149" cy="482463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1D-CNN aus [1]:													</a:t>
            </a:r>
          </a:p>
          <a:p>
            <a:pPr lvl="1"/>
            <a:r>
              <a:rPr lang="de-DE" dirty="0"/>
              <a:t>Input: 8 Arrays von 20 Daten Punkten	</a:t>
            </a:r>
          </a:p>
          <a:p>
            <a:pPr lvl="1"/>
            <a:r>
              <a:rPr lang="de-DE" dirty="0"/>
              <a:t>Output: Vorhersage die nächste 20 Daten Punkten	</a:t>
            </a:r>
          </a:p>
          <a:p>
            <a:pPr lvl="1"/>
            <a:r>
              <a:rPr lang="de-DE" dirty="0"/>
              <a:t>Fünf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3</a:t>
            </a:r>
          </a:p>
          <a:p>
            <a:pPr lvl="1"/>
            <a:r>
              <a:rPr lang="de-DE" dirty="0"/>
              <a:t>Eine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1</a:t>
            </a:r>
          </a:p>
          <a:p>
            <a:pPr lvl="1"/>
            <a:r>
              <a:rPr lang="de-DE" dirty="0"/>
              <a:t>3 Verbunden </a:t>
            </a:r>
            <a:r>
              <a:rPr lang="de-DE" dirty="0" err="1"/>
              <a:t>Layers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en-GB" sz="1200" dirty="0"/>
              <a:t>[1] </a:t>
            </a:r>
            <a:r>
              <a:rPr lang="en-GB" sz="1200" dirty="0" err="1"/>
              <a:t>Yangdong</a:t>
            </a:r>
            <a:r>
              <a:rPr lang="en-GB" sz="1200" dirty="0"/>
              <a:t> He and Jiabao Zhao, “Temporal Convolutional Networks for Anomaly Detection in Time Series”, 2019 J. Phys.: Conf. Ser. 1213 042050</a:t>
            </a:r>
            <a:endParaRPr lang="de-DE" sz="1200" dirty="0"/>
          </a:p>
          <a:p>
            <a:pPr marL="360000" lvl="1" indent="0">
              <a:buNone/>
            </a:pPr>
            <a:r>
              <a:rPr lang="de-DE" dirty="0"/>
              <a:t>								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34E3D3-8653-41A2-B376-559EBED1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A3104-5E56-4A6D-B014-E901B36B5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8AA9D-5869-4DFD-93FA-297E9A61D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9382" y="1196752"/>
            <a:ext cx="3312368" cy="3456384"/>
          </a:xfrm>
          <a:prstGeom prst="rect">
            <a:avLst/>
          </a:prstGeom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0C8ABA9E-A893-45BA-9E93-11E599593C8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A925B74-99E4-429B-AC0C-71B0EE62FAE3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655083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Autoencoder aus [1]:</a:t>
            </a:r>
          </a:p>
          <a:p>
            <a:pPr lvl="1"/>
            <a:r>
              <a:rPr lang="de-DE" dirty="0"/>
              <a:t>Input: Array von 8x40 = 320 Punkten</a:t>
            </a:r>
          </a:p>
          <a:p>
            <a:pPr lvl="1"/>
            <a:r>
              <a:rPr lang="de-DE" dirty="0"/>
              <a:t>Output: Vorhersage die nächste 40 Daten Punkten	</a:t>
            </a:r>
          </a:p>
          <a:p>
            <a:pPr lvl="1"/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Layer mit Linear Funktion</a:t>
            </a:r>
          </a:p>
          <a:p>
            <a:pPr lvl="1"/>
            <a:r>
              <a:rPr lang="de-DE" dirty="0"/>
              <a:t>Layer Dimension: 256 – 196 – 136 – 76 – 14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33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8E3A374-7E12-4C02-A54F-329337E90028}"/>
              </a:ext>
            </a:extLst>
          </p:cNvPr>
          <p:cNvSpPr/>
          <p:nvPr/>
        </p:nvSpPr>
        <p:spPr bwMode="auto">
          <a:xfrm>
            <a:off x="7103067" y="1628800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F4B8D2-A6FE-48C3-83B3-AD03BF3B82BA}"/>
              </a:ext>
            </a:extLst>
          </p:cNvPr>
          <p:cNvSpPr/>
          <p:nvPr/>
        </p:nvSpPr>
        <p:spPr bwMode="auto">
          <a:xfrm>
            <a:off x="7681684" y="1827697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9556DDD-11B9-4DD0-BBC2-EDDA26BC10C3}"/>
              </a:ext>
            </a:extLst>
          </p:cNvPr>
          <p:cNvSpPr/>
          <p:nvPr/>
        </p:nvSpPr>
        <p:spPr bwMode="auto">
          <a:xfrm>
            <a:off x="8224988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160D03-8281-4C94-9E16-1AA2892D22BB}"/>
              </a:ext>
            </a:extLst>
          </p:cNvPr>
          <p:cNvSpPr/>
          <p:nvPr/>
        </p:nvSpPr>
        <p:spPr bwMode="auto">
          <a:xfrm>
            <a:off x="8768292" y="2191105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24F6F0-E650-44E5-ACA2-6B0125D135D5}"/>
              </a:ext>
            </a:extLst>
          </p:cNvPr>
          <p:cNvSpPr/>
          <p:nvPr/>
        </p:nvSpPr>
        <p:spPr bwMode="auto">
          <a:xfrm>
            <a:off x="9347093" y="2420988"/>
            <a:ext cx="216024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77E3A0-B739-4944-B5F4-89CF1019DCEF}"/>
              </a:ext>
            </a:extLst>
          </p:cNvPr>
          <p:cNvSpPr/>
          <p:nvPr/>
        </p:nvSpPr>
        <p:spPr bwMode="auto">
          <a:xfrm rot="10800000">
            <a:off x="11647704" y="1631671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F7FDEF-B234-4EC9-8D0D-D1A85A2D8FD9}"/>
              </a:ext>
            </a:extLst>
          </p:cNvPr>
          <p:cNvSpPr/>
          <p:nvPr/>
        </p:nvSpPr>
        <p:spPr bwMode="auto">
          <a:xfrm rot="10800000">
            <a:off x="11072193" y="1836868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5A1D1A2-E5AC-45B6-A5FE-235AB4CB9D0D}"/>
              </a:ext>
            </a:extLst>
          </p:cNvPr>
          <p:cNvSpPr/>
          <p:nvPr/>
        </p:nvSpPr>
        <p:spPr bwMode="auto">
          <a:xfrm rot="10800000">
            <a:off x="10496682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990BEB-5115-42B6-9BD4-54728A011E73}"/>
              </a:ext>
            </a:extLst>
          </p:cNvPr>
          <p:cNvSpPr/>
          <p:nvPr/>
        </p:nvSpPr>
        <p:spPr bwMode="auto">
          <a:xfrm rot="10800000">
            <a:off x="9921171" y="2191106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E8934F4-7FAE-42E0-B99A-2ADEA42146F5}"/>
              </a:ext>
            </a:extLst>
          </p:cNvPr>
          <p:cNvSpPr/>
          <p:nvPr/>
        </p:nvSpPr>
        <p:spPr bwMode="auto">
          <a:xfrm>
            <a:off x="7374029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5DC544F-BB5D-4C7B-A21A-AEF1B87B67EF}"/>
              </a:ext>
            </a:extLst>
          </p:cNvPr>
          <p:cNvSpPr/>
          <p:nvPr/>
        </p:nvSpPr>
        <p:spPr bwMode="auto">
          <a:xfrm>
            <a:off x="7928417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A87D68D-D847-49A6-9581-F3FB7E09672A}"/>
              </a:ext>
            </a:extLst>
          </p:cNvPr>
          <p:cNvSpPr/>
          <p:nvPr/>
        </p:nvSpPr>
        <p:spPr bwMode="auto">
          <a:xfrm>
            <a:off x="8504481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C0FAD074-7BAA-47DE-B0E5-F21DDC122F38}"/>
              </a:ext>
            </a:extLst>
          </p:cNvPr>
          <p:cNvSpPr/>
          <p:nvPr/>
        </p:nvSpPr>
        <p:spPr bwMode="auto">
          <a:xfrm>
            <a:off x="9080545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16DD4304-71FD-41A5-BA29-8CBCA51062E1}"/>
              </a:ext>
            </a:extLst>
          </p:cNvPr>
          <p:cNvSpPr/>
          <p:nvPr/>
        </p:nvSpPr>
        <p:spPr bwMode="auto">
          <a:xfrm>
            <a:off x="9623598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260CF044-06ED-4187-BA0E-D381B58470D7}"/>
              </a:ext>
            </a:extLst>
          </p:cNvPr>
          <p:cNvSpPr/>
          <p:nvPr/>
        </p:nvSpPr>
        <p:spPr bwMode="auto">
          <a:xfrm>
            <a:off x="10199662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EE7ED0FE-CB5B-4F80-A11B-C7F4238D5332}"/>
              </a:ext>
            </a:extLst>
          </p:cNvPr>
          <p:cNvSpPr/>
          <p:nvPr/>
        </p:nvSpPr>
        <p:spPr bwMode="auto">
          <a:xfrm>
            <a:off x="10775726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0BDBA902-BFD9-4913-894A-DEDE55440D43}"/>
              </a:ext>
            </a:extLst>
          </p:cNvPr>
          <p:cNvSpPr/>
          <p:nvPr/>
        </p:nvSpPr>
        <p:spPr bwMode="auto">
          <a:xfrm>
            <a:off x="11351790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92DCE18-AF60-4DEB-AC97-4DB1536A00B2}"/>
              </a:ext>
            </a:extLst>
          </p:cNvPr>
          <p:cNvSpPr txBox="1"/>
          <p:nvPr/>
        </p:nvSpPr>
        <p:spPr>
          <a:xfrm>
            <a:off x="6895139" y="1246470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BBAEF6-A23A-4018-955D-E24CA938E0E1}"/>
              </a:ext>
            </a:extLst>
          </p:cNvPr>
          <p:cNvSpPr txBox="1"/>
          <p:nvPr/>
        </p:nvSpPr>
        <p:spPr>
          <a:xfrm>
            <a:off x="7501539" y="148559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D19601F-2A3D-4BA4-B530-D21B73FEDA2C}"/>
              </a:ext>
            </a:extLst>
          </p:cNvPr>
          <p:cNvSpPr txBox="1"/>
          <p:nvPr/>
        </p:nvSpPr>
        <p:spPr>
          <a:xfrm>
            <a:off x="8075336" y="1663087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3AA3C2-E9EC-4D28-9798-EF9E1D30E789}"/>
              </a:ext>
            </a:extLst>
          </p:cNvPr>
          <p:cNvSpPr txBox="1"/>
          <p:nvPr/>
        </p:nvSpPr>
        <p:spPr>
          <a:xfrm>
            <a:off x="8572616" y="1832684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F125FFA-7C31-403B-AEED-BFA0E710FA66}"/>
              </a:ext>
            </a:extLst>
          </p:cNvPr>
          <p:cNvSpPr txBox="1"/>
          <p:nvPr/>
        </p:nvSpPr>
        <p:spPr>
          <a:xfrm>
            <a:off x="9203009" y="2041452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5707BC-D886-4BBE-9353-549366BECE3F}"/>
              </a:ext>
            </a:extLst>
          </p:cNvPr>
          <p:cNvSpPr txBox="1"/>
          <p:nvPr/>
        </p:nvSpPr>
        <p:spPr>
          <a:xfrm>
            <a:off x="9744656" y="1815223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5336DBB-F466-456D-8330-9238A7E5030B}"/>
              </a:ext>
            </a:extLst>
          </p:cNvPr>
          <p:cNvSpPr txBox="1"/>
          <p:nvPr/>
        </p:nvSpPr>
        <p:spPr>
          <a:xfrm>
            <a:off x="10301786" y="1647536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353991B-09B0-4C98-B970-6895F65B8726}"/>
              </a:ext>
            </a:extLst>
          </p:cNvPr>
          <p:cNvSpPr txBox="1"/>
          <p:nvPr/>
        </p:nvSpPr>
        <p:spPr>
          <a:xfrm>
            <a:off x="10875583" y="146811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FBDFA52-5DF9-4B11-B55D-B8864914A001}"/>
              </a:ext>
            </a:extLst>
          </p:cNvPr>
          <p:cNvSpPr txBox="1"/>
          <p:nvPr/>
        </p:nvSpPr>
        <p:spPr>
          <a:xfrm>
            <a:off x="11468725" y="1222448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90874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34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1C16CB-924F-4817-B96C-3D96C6F1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1973352"/>
            <a:ext cx="4121252" cy="33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4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1050"/>
            <a:ext cx="11233149" cy="424815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D97037-67E3-4A53-98EB-71B3D394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765684"/>
            <a:ext cx="32696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8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896544"/>
          </a:xfrm>
        </p:spPr>
        <p:txBody>
          <a:bodyPr/>
          <a:lstStyle/>
          <a:p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0 oder mehr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46E27-5374-4D9E-B438-3CF4CE4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988840"/>
            <a:ext cx="3143125" cy="31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3A0A43B-49F6-42E5-9CD5-B34365C48277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EE71C3-13F8-40AF-86E0-921D031E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887286"/>
            <a:ext cx="3529143" cy="25417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AC90F5-F156-41EE-93A5-458B211B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7" y="3446762"/>
            <a:ext cx="3529143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73BA1F-115F-4E86-8A4D-06C9E8AC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37" y="887286"/>
            <a:ext cx="3529143" cy="2541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4132329-4F2E-42DD-9C42-6178D03F6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42" y="3446762"/>
            <a:ext cx="3602285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99D566B-2C82-4E80-898A-9C909992458D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38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8047F5A-D183-4C2E-BC81-C8197A4B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93" y="704132"/>
            <a:ext cx="3602285" cy="25417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14772-89B5-47B3-961A-09C4964E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3371901"/>
            <a:ext cx="3584000" cy="2541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B558B79-BA7D-44C7-A232-BCF9C352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758461"/>
            <a:ext cx="3529143" cy="2541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DEFC87-210B-4E7E-93B1-9AE031B4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35" y="3371901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39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9A26587-A688-4BBE-A717-0351A4FD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7335"/>
            <a:ext cx="11233149" cy="4248150"/>
          </a:xfrm>
        </p:spPr>
        <p:txBody>
          <a:bodyPr/>
          <a:lstStyle/>
          <a:p>
            <a:r>
              <a:rPr lang="de-DE" dirty="0" err="1"/>
              <a:t>Scalers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898675-CABE-4F2F-B997-FC125BB6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3399853"/>
            <a:ext cx="3675429" cy="2541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06154F3-0ED3-42A2-BCB3-D5735D27E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791226"/>
            <a:ext cx="3529143" cy="25417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D291849-DFE7-4DBE-95FF-A8E3F88C7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3403556"/>
            <a:ext cx="3510857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C76D6D1-5A15-4BDC-89DE-33B834948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791226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hteck 179">
            <a:extLst>
              <a:ext uri="{FF2B5EF4-FFF2-40B4-BE49-F238E27FC236}">
                <a16:creationId xmlns:a16="http://schemas.microsoft.com/office/drawing/2014/main" id="{9D1C8323-C8FE-47E6-9ACB-15B3BB5688FD}"/>
              </a:ext>
            </a:extLst>
          </p:cNvPr>
          <p:cNvSpPr/>
          <p:nvPr/>
        </p:nvSpPr>
        <p:spPr bwMode="auto">
          <a:xfrm>
            <a:off x="5095398" y="1952620"/>
            <a:ext cx="1551919" cy="102756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470353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025803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3102" y="3151521"/>
            <a:ext cx="2987428" cy="332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5C7A52E0-1FC0-485A-A770-CE5F2B2DDA9C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B1579BEE-AA02-4A76-A636-0A20EF551E25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7C3B4A25-4343-4BCA-8CB8-70AF2CECD218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90" name="Freeform 5">
                  <a:extLst>
                    <a:ext uri="{FF2B5EF4-FFF2-40B4-BE49-F238E27FC236}">
                      <a16:creationId xmlns:a16="http://schemas.microsoft.com/office/drawing/2014/main" id="{7B99F294-112E-429D-AC12-9D6D0E234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1" name="Freeform 9">
                  <a:extLst>
                    <a:ext uri="{FF2B5EF4-FFF2-40B4-BE49-F238E27FC236}">
                      <a16:creationId xmlns:a16="http://schemas.microsoft.com/office/drawing/2014/main" id="{8ECCEB1D-C3DF-42A5-AF83-6A10F1B47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87" name="Freeform 6">
                <a:extLst>
                  <a:ext uri="{FF2B5EF4-FFF2-40B4-BE49-F238E27FC236}">
                    <a16:creationId xmlns:a16="http://schemas.microsoft.com/office/drawing/2014/main" id="{E4EA029A-1BB9-4DA9-AB1C-CBD62BF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8" name="Freeform 7">
                <a:extLst>
                  <a:ext uri="{FF2B5EF4-FFF2-40B4-BE49-F238E27FC236}">
                    <a16:creationId xmlns:a16="http://schemas.microsoft.com/office/drawing/2014/main" id="{C6E47EF5-F26A-49C7-AF46-1AAA8478C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9" name="Freeform 10">
                <a:extLst>
                  <a:ext uri="{FF2B5EF4-FFF2-40B4-BE49-F238E27FC236}">
                    <a16:creationId xmlns:a16="http://schemas.microsoft.com/office/drawing/2014/main" id="{D36F118F-75FE-4437-882B-5C71F08A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C84DF2F0-5BD4-4359-B61F-C6792336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D152121C-F238-4A2B-BE4B-E94C328EF36F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26DEC0A5-274D-49D0-AD23-7B6CABB9D7CF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83" name="Rectangle 14">
                  <a:extLst>
                    <a:ext uri="{FF2B5EF4-FFF2-40B4-BE49-F238E27FC236}">
                      <a16:creationId xmlns:a16="http://schemas.microsoft.com/office/drawing/2014/main" id="{531374D5-45AD-4F80-9E8E-D14C6B6D2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4" name="Rectangle 15">
                  <a:extLst>
                    <a:ext uri="{FF2B5EF4-FFF2-40B4-BE49-F238E27FC236}">
                      <a16:creationId xmlns:a16="http://schemas.microsoft.com/office/drawing/2014/main" id="{EF9DF247-D992-40E3-A03F-067EE59C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5" name="Freeform 20">
                  <a:extLst>
                    <a:ext uri="{FF2B5EF4-FFF2-40B4-BE49-F238E27FC236}">
                      <a16:creationId xmlns:a16="http://schemas.microsoft.com/office/drawing/2014/main" id="{D4FAECDD-DCA1-4C35-AC21-71B8199AE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78" name="Freeform 16">
                <a:extLst>
                  <a:ext uri="{FF2B5EF4-FFF2-40B4-BE49-F238E27FC236}">
                    <a16:creationId xmlns:a16="http://schemas.microsoft.com/office/drawing/2014/main" id="{A269EEBF-B0AC-414B-B499-AE5F0A337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709524C3-85E7-4938-8AF2-29CC5F764086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80" name="Freeform 17">
                  <a:extLst>
                    <a:ext uri="{FF2B5EF4-FFF2-40B4-BE49-F238E27FC236}">
                      <a16:creationId xmlns:a16="http://schemas.microsoft.com/office/drawing/2014/main" id="{04D5E6F4-9763-44BB-B1CB-467C1750B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1" name="Freeform 18">
                  <a:extLst>
                    <a:ext uri="{FF2B5EF4-FFF2-40B4-BE49-F238E27FC236}">
                      <a16:creationId xmlns:a16="http://schemas.microsoft.com/office/drawing/2014/main" id="{3AD6739C-501F-4ECD-B41D-75CDFE022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2" name="Freeform 19">
                  <a:extLst>
                    <a:ext uri="{FF2B5EF4-FFF2-40B4-BE49-F238E27FC236}">
                      <a16:creationId xmlns:a16="http://schemas.microsoft.com/office/drawing/2014/main" id="{073615A8-95DA-4C94-838C-CC52A0FDE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D82EFC13-65F9-45A8-81B4-5800C9AD536D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274" name="Rectangle 21">
                <a:extLst>
                  <a:ext uri="{FF2B5EF4-FFF2-40B4-BE49-F238E27FC236}">
                    <a16:creationId xmlns:a16="http://schemas.microsoft.com/office/drawing/2014/main" id="{BFDCCE90-2CEF-437F-901A-F5D5A4B0C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5" name="Rectangle 22">
                <a:extLst>
                  <a:ext uri="{FF2B5EF4-FFF2-40B4-BE49-F238E27FC236}">
                    <a16:creationId xmlns:a16="http://schemas.microsoft.com/office/drawing/2014/main" id="{0D415F39-7841-4980-8DFB-FC8F146FB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6" name="Oval 23">
                <a:extLst>
                  <a:ext uri="{FF2B5EF4-FFF2-40B4-BE49-F238E27FC236}">
                    <a16:creationId xmlns:a16="http://schemas.microsoft.com/office/drawing/2014/main" id="{C4658141-51FA-476F-AF4E-C8A313126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601F6E09-9ACE-4CAE-9C1B-B098C436A617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260" name="Freeform 24">
                <a:extLst>
                  <a:ext uri="{FF2B5EF4-FFF2-40B4-BE49-F238E27FC236}">
                    <a16:creationId xmlns:a16="http://schemas.microsoft.com/office/drawing/2014/main" id="{0E0B54E5-948C-4C6E-AA9C-AF7020745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1" name="Freeform 25">
                <a:extLst>
                  <a:ext uri="{FF2B5EF4-FFF2-40B4-BE49-F238E27FC236}">
                    <a16:creationId xmlns:a16="http://schemas.microsoft.com/office/drawing/2014/main" id="{0F63BBFF-5643-4068-80CD-0480E17E8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Freeform 26">
                <a:extLst>
                  <a:ext uri="{FF2B5EF4-FFF2-40B4-BE49-F238E27FC236}">
                    <a16:creationId xmlns:a16="http://schemas.microsoft.com/office/drawing/2014/main" id="{6AA68A70-32A9-443D-BF92-3221D825C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Freeform 27">
                <a:extLst>
                  <a:ext uri="{FF2B5EF4-FFF2-40B4-BE49-F238E27FC236}">
                    <a16:creationId xmlns:a16="http://schemas.microsoft.com/office/drawing/2014/main" id="{54208717-1AA7-47B4-AC4B-66F7F56DA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4" name="Freeform 28">
                <a:extLst>
                  <a:ext uri="{FF2B5EF4-FFF2-40B4-BE49-F238E27FC236}">
                    <a16:creationId xmlns:a16="http://schemas.microsoft.com/office/drawing/2014/main" id="{A89ED333-28A5-47A3-B454-7E2D3587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5" name="Freeform 29">
                <a:extLst>
                  <a:ext uri="{FF2B5EF4-FFF2-40B4-BE49-F238E27FC236}">
                    <a16:creationId xmlns:a16="http://schemas.microsoft.com/office/drawing/2014/main" id="{C04BC4B4-6F27-4703-B9B2-0E26D7A6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6" name="Freeform 30">
                <a:extLst>
                  <a:ext uri="{FF2B5EF4-FFF2-40B4-BE49-F238E27FC236}">
                    <a16:creationId xmlns:a16="http://schemas.microsoft.com/office/drawing/2014/main" id="{433EF00B-CA1A-4F4B-80B9-DA0EB1612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7" name="Freeform 31">
                <a:extLst>
                  <a:ext uri="{FF2B5EF4-FFF2-40B4-BE49-F238E27FC236}">
                    <a16:creationId xmlns:a16="http://schemas.microsoft.com/office/drawing/2014/main" id="{AE561988-383D-4754-8893-F22CAF928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8" name="Freeform 32">
                <a:extLst>
                  <a:ext uri="{FF2B5EF4-FFF2-40B4-BE49-F238E27FC236}">
                    <a16:creationId xmlns:a16="http://schemas.microsoft.com/office/drawing/2014/main" id="{CB6E5C3C-A62F-45CA-955B-AE385357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ACF248DE-E46F-4178-BED9-C0D65EB2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0" name="Freeform 34">
                <a:extLst>
                  <a:ext uri="{FF2B5EF4-FFF2-40B4-BE49-F238E27FC236}">
                    <a16:creationId xmlns:a16="http://schemas.microsoft.com/office/drawing/2014/main" id="{9C6F5812-0414-4384-B698-DB641C731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1" name="Freeform 35">
                <a:extLst>
                  <a:ext uri="{FF2B5EF4-FFF2-40B4-BE49-F238E27FC236}">
                    <a16:creationId xmlns:a16="http://schemas.microsoft.com/office/drawing/2014/main" id="{AD38B6C0-FEA3-4EB0-AFD5-6CD8567D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2" name="Freeform 36">
                <a:extLst>
                  <a:ext uri="{FF2B5EF4-FFF2-40B4-BE49-F238E27FC236}">
                    <a16:creationId xmlns:a16="http://schemas.microsoft.com/office/drawing/2014/main" id="{5855B98B-BE24-4428-843B-125BE4661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3" name="Freeform 37">
                <a:extLst>
                  <a:ext uri="{FF2B5EF4-FFF2-40B4-BE49-F238E27FC236}">
                    <a16:creationId xmlns:a16="http://schemas.microsoft.com/office/drawing/2014/main" id="{892875C0-873C-4F4C-9CC6-FE398658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FC26EC94-9749-4B8C-BA80-7D9ED2154CDA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904B7CF5-DB85-4131-8B4C-2D7D33E206A1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258" name="Rectangle 38">
                  <a:extLst>
                    <a:ext uri="{FF2B5EF4-FFF2-40B4-BE49-F238E27FC236}">
                      <a16:creationId xmlns:a16="http://schemas.microsoft.com/office/drawing/2014/main" id="{37C08F42-0ADA-49BF-A8E4-6046E88FA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9" name="Freeform 40">
                  <a:extLst>
                    <a:ext uri="{FF2B5EF4-FFF2-40B4-BE49-F238E27FC236}">
                      <a16:creationId xmlns:a16="http://schemas.microsoft.com/office/drawing/2014/main" id="{C2F01CA2-D3B7-43EE-9FAB-3EF4599F2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55" name="Gruppieren 254">
                <a:extLst>
                  <a:ext uri="{FF2B5EF4-FFF2-40B4-BE49-F238E27FC236}">
                    <a16:creationId xmlns:a16="http://schemas.microsoft.com/office/drawing/2014/main" id="{FF63972E-F688-4271-B0A1-2D9DB0605494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256" name="Freeform 39">
                  <a:extLst>
                    <a:ext uri="{FF2B5EF4-FFF2-40B4-BE49-F238E27FC236}">
                      <a16:creationId xmlns:a16="http://schemas.microsoft.com/office/drawing/2014/main" id="{38479A64-4068-4225-BE44-28670808E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7" name="Rectangle 41">
                  <a:extLst>
                    <a:ext uri="{FF2B5EF4-FFF2-40B4-BE49-F238E27FC236}">
                      <a16:creationId xmlns:a16="http://schemas.microsoft.com/office/drawing/2014/main" id="{D3E5E2EB-28DF-4535-8CC5-0629ADB9C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3713AE4A-12F0-4DE2-AE9E-91AB1328BE49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251" name="Rectangle 42">
                <a:extLst>
                  <a:ext uri="{FF2B5EF4-FFF2-40B4-BE49-F238E27FC236}">
                    <a16:creationId xmlns:a16="http://schemas.microsoft.com/office/drawing/2014/main" id="{3A799AA8-8D00-420D-A2C0-D79812663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Rectangle 43">
                <a:extLst>
                  <a:ext uri="{FF2B5EF4-FFF2-40B4-BE49-F238E27FC236}">
                    <a16:creationId xmlns:a16="http://schemas.microsoft.com/office/drawing/2014/main" id="{261ECB45-CD24-4E75-A42B-ED3CB0244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Freeform 44">
                <a:extLst>
                  <a:ext uri="{FF2B5EF4-FFF2-40B4-BE49-F238E27FC236}">
                    <a16:creationId xmlns:a16="http://schemas.microsoft.com/office/drawing/2014/main" id="{031E6FB3-5413-4C40-9C3C-67C3EBDF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00466184-DD96-406E-94BB-1B80010C5DA6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248" name="Oval 45">
                <a:extLst>
                  <a:ext uri="{FF2B5EF4-FFF2-40B4-BE49-F238E27FC236}">
                    <a16:creationId xmlns:a16="http://schemas.microsoft.com/office/drawing/2014/main" id="{1D128B64-E0C0-4EB7-B7EA-E9D8158EA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953A850C-0D03-463E-BFE8-52F55951E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Oval 47">
                <a:extLst>
                  <a:ext uri="{FF2B5EF4-FFF2-40B4-BE49-F238E27FC236}">
                    <a16:creationId xmlns:a16="http://schemas.microsoft.com/office/drawing/2014/main" id="{1E88C235-3921-4C82-930A-BA15FBDA9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3" name="Gruppieren 242">
              <a:extLst>
                <a:ext uri="{FF2B5EF4-FFF2-40B4-BE49-F238E27FC236}">
                  <a16:creationId xmlns:a16="http://schemas.microsoft.com/office/drawing/2014/main" id="{742D898E-F248-4CFD-B788-C5107026085E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244" name="Freeform 12">
                <a:extLst>
                  <a:ext uri="{FF2B5EF4-FFF2-40B4-BE49-F238E27FC236}">
                    <a16:creationId xmlns:a16="http://schemas.microsoft.com/office/drawing/2014/main" id="{6C766359-C31F-4CF5-A9B1-AC4A14146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7C358E05-F5CA-4679-A511-891F3408D858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246" name="Freeform 11">
                  <a:extLst>
                    <a:ext uri="{FF2B5EF4-FFF2-40B4-BE49-F238E27FC236}">
                      <a16:creationId xmlns:a16="http://schemas.microsoft.com/office/drawing/2014/main" id="{828CCF6E-E2C2-43EB-B6B5-69B461485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7" name="Rectangle 13">
                  <a:extLst>
                    <a:ext uri="{FF2B5EF4-FFF2-40B4-BE49-F238E27FC236}">
                      <a16:creationId xmlns:a16="http://schemas.microsoft.com/office/drawing/2014/main" id="{CE44C45D-4A3A-4D66-AEF8-2898D11ED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CB81D814-C1F3-4FE8-BAE0-6B1437263CE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FF62E6B7-A3C1-4934-8F8F-21B32B318831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B01E2EA7-7497-4FE7-8C53-A9D0D752B8CE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D214553B-70CA-45DE-8CE1-5273F9F1870C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367E7509-4AE4-4DC0-9031-ED7DA1DB7129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12" name="Rectangle 36">
                <a:extLst>
                  <a:ext uri="{FF2B5EF4-FFF2-40B4-BE49-F238E27FC236}">
                    <a16:creationId xmlns:a16="http://schemas.microsoft.com/office/drawing/2014/main" id="{B57F5D9B-F3B6-4795-BD7F-2C44E86E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Rectangle 37">
                <a:extLst>
                  <a:ext uri="{FF2B5EF4-FFF2-40B4-BE49-F238E27FC236}">
                    <a16:creationId xmlns:a16="http://schemas.microsoft.com/office/drawing/2014/main" id="{AB048114-6FA1-4E32-902A-BDB9F3939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Rectangle 38">
                <a:extLst>
                  <a:ext uri="{FF2B5EF4-FFF2-40B4-BE49-F238E27FC236}">
                    <a16:creationId xmlns:a16="http://schemas.microsoft.com/office/drawing/2014/main" id="{13E3F3F2-C252-4082-AD96-45BE97D4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10EB15D9-DE9D-42C1-9E01-0C6B2FF3FC86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187" name="Oval 39">
                <a:extLst>
                  <a:ext uri="{FF2B5EF4-FFF2-40B4-BE49-F238E27FC236}">
                    <a16:creationId xmlns:a16="http://schemas.microsoft.com/office/drawing/2014/main" id="{930CB416-19C3-40E2-8668-CD0A884C9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40371A97-905A-4F24-BE16-90C578D37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Rectangle 41">
                <a:extLst>
                  <a:ext uri="{FF2B5EF4-FFF2-40B4-BE49-F238E27FC236}">
                    <a16:creationId xmlns:a16="http://schemas.microsoft.com/office/drawing/2014/main" id="{735D729C-8330-4E13-9ED3-DBC4B12F0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Rectangle 42">
                <a:extLst>
                  <a:ext uri="{FF2B5EF4-FFF2-40B4-BE49-F238E27FC236}">
                    <a16:creationId xmlns:a16="http://schemas.microsoft.com/office/drawing/2014/main" id="{042A2C1F-6517-4E31-950A-B1D41D014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Oval 43">
                <a:extLst>
                  <a:ext uri="{FF2B5EF4-FFF2-40B4-BE49-F238E27FC236}">
                    <a16:creationId xmlns:a16="http://schemas.microsoft.com/office/drawing/2014/main" id="{9BA67CA2-FE9E-4A79-AC66-69CA61F1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Oval 44">
                <a:extLst>
                  <a:ext uri="{FF2B5EF4-FFF2-40B4-BE49-F238E27FC236}">
                    <a16:creationId xmlns:a16="http://schemas.microsoft.com/office/drawing/2014/main" id="{547249AF-3DC8-41C3-BAE1-B43C54A8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Rectangle 45">
                <a:extLst>
                  <a:ext uri="{FF2B5EF4-FFF2-40B4-BE49-F238E27FC236}">
                    <a16:creationId xmlns:a16="http://schemas.microsoft.com/office/drawing/2014/main" id="{DA4D061A-01AA-4CC5-848C-367DAE357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Rectangle 46">
                <a:extLst>
                  <a:ext uri="{FF2B5EF4-FFF2-40B4-BE49-F238E27FC236}">
                    <a16:creationId xmlns:a16="http://schemas.microsoft.com/office/drawing/2014/main" id="{6D282B0D-65B4-4B6C-8018-977E6797B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Oval 47">
                <a:extLst>
                  <a:ext uri="{FF2B5EF4-FFF2-40B4-BE49-F238E27FC236}">
                    <a16:creationId xmlns:a16="http://schemas.microsoft.com/office/drawing/2014/main" id="{F78A4D68-AE68-41EB-962E-9BD516F65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Oval 48">
                <a:extLst>
                  <a:ext uri="{FF2B5EF4-FFF2-40B4-BE49-F238E27FC236}">
                    <a16:creationId xmlns:a16="http://schemas.microsoft.com/office/drawing/2014/main" id="{1F6031CE-A5CF-45DC-8D53-5CBF88729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Rectangle 49">
                <a:extLst>
                  <a:ext uri="{FF2B5EF4-FFF2-40B4-BE49-F238E27FC236}">
                    <a16:creationId xmlns:a16="http://schemas.microsoft.com/office/drawing/2014/main" id="{40EC70CA-4DB0-4B7B-9959-F7F73C8BD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Rectangle 50">
                <a:extLst>
                  <a:ext uri="{FF2B5EF4-FFF2-40B4-BE49-F238E27FC236}">
                    <a16:creationId xmlns:a16="http://schemas.microsoft.com/office/drawing/2014/main" id="{066C7156-2975-4DB2-9F04-37F2BA3C8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9" name="Oval 51">
                <a:extLst>
                  <a:ext uri="{FF2B5EF4-FFF2-40B4-BE49-F238E27FC236}">
                    <a16:creationId xmlns:a16="http://schemas.microsoft.com/office/drawing/2014/main" id="{1B5B9724-FBDB-4C63-9A8C-945366D0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Oval 52">
                <a:extLst>
                  <a:ext uri="{FF2B5EF4-FFF2-40B4-BE49-F238E27FC236}">
                    <a16:creationId xmlns:a16="http://schemas.microsoft.com/office/drawing/2014/main" id="{BD285DDE-DA54-4B58-8FBF-5A076D0F9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Rectangle 53">
                <a:extLst>
                  <a:ext uri="{FF2B5EF4-FFF2-40B4-BE49-F238E27FC236}">
                    <a16:creationId xmlns:a16="http://schemas.microsoft.com/office/drawing/2014/main" id="{77B37C79-43B4-47BC-A452-815AE4ADA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2" name="Rectangle 54">
                <a:extLst>
                  <a:ext uri="{FF2B5EF4-FFF2-40B4-BE49-F238E27FC236}">
                    <a16:creationId xmlns:a16="http://schemas.microsoft.com/office/drawing/2014/main" id="{1C8DA37C-0748-4BA8-8D62-AEA85385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3" name="Oval 55">
                <a:extLst>
                  <a:ext uri="{FF2B5EF4-FFF2-40B4-BE49-F238E27FC236}">
                    <a16:creationId xmlns:a16="http://schemas.microsoft.com/office/drawing/2014/main" id="{53277099-CF36-4E55-90F4-D07985670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4" name="Oval 56">
                <a:extLst>
                  <a:ext uri="{FF2B5EF4-FFF2-40B4-BE49-F238E27FC236}">
                    <a16:creationId xmlns:a16="http://schemas.microsoft.com/office/drawing/2014/main" id="{971DA27C-9C24-4F92-AE7B-5B8150720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5" name="Rectangle 57">
                <a:extLst>
                  <a:ext uri="{FF2B5EF4-FFF2-40B4-BE49-F238E27FC236}">
                    <a16:creationId xmlns:a16="http://schemas.microsoft.com/office/drawing/2014/main" id="{13A1B1C7-372F-4FA8-8AF6-0EC15A3F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Rectangle 58">
                <a:extLst>
                  <a:ext uri="{FF2B5EF4-FFF2-40B4-BE49-F238E27FC236}">
                    <a16:creationId xmlns:a16="http://schemas.microsoft.com/office/drawing/2014/main" id="{F930CB52-2617-47B5-A350-0F24D79FE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59">
                <a:extLst>
                  <a:ext uri="{FF2B5EF4-FFF2-40B4-BE49-F238E27FC236}">
                    <a16:creationId xmlns:a16="http://schemas.microsoft.com/office/drawing/2014/main" id="{F2191B78-6E83-41C6-BAE8-FF07CC8A1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60">
                <a:extLst>
                  <a:ext uri="{FF2B5EF4-FFF2-40B4-BE49-F238E27FC236}">
                    <a16:creationId xmlns:a16="http://schemas.microsoft.com/office/drawing/2014/main" id="{8786A1AD-6BC3-454B-BBA0-319A67F45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4E55F040-4BC6-46A8-89EA-B0AFCD1C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F24D0142-A9EF-4CFA-B387-C1AB8991B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CDFFF0-BB53-435B-9ECD-36758C320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3CB319C2-A8E1-43D2-89C1-DA8AC27E5F1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4963F468-047A-4345-8CCF-AC9897FE4D4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182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5													Fenster Größe: 10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C7E0EB4-9702-4980-8C88-37D9B890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" y="2209571"/>
            <a:ext cx="5916223" cy="328823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346E2E2-26F6-491F-80C7-AA3A0AAD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3" y="2209570"/>
            <a:ext cx="5911880" cy="32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3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FC70660-3B72-4858-83A6-9FFFFEE8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20													Fenster Größe: 33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8A3209-B9A8-45DD-A5A9-A743692E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2204864"/>
            <a:ext cx="6024437" cy="33459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4336C9-285F-482B-94BB-FCAD9CBE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200672"/>
            <a:ext cx="6015597" cy="3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86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42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8720BEC-57CD-4E13-985E-216020AD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1" y="864311"/>
            <a:ext cx="4151736" cy="23105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7DB7ED7-62BE-4000-A202-11A6E140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57" y="866549"/>
            <a:ext cx="4157832" cy="231058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49BD48-0600-4308-8685-626C87DFA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3" y="3512722"/>
            <a:ext cx="4151736" cy="23105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1B8DBD7-D1A3-4530-AC56-AC5DDE667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74" y="3512723"/>
            <a:ext cx="4157832" cy="230448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A283710-8CD1-42E2-BBD5-3FC28BC70214}"/>
              </a:ext>
            </a:extLst>
          </p:cNvPr>
          <p:cNvSpPr txBox="1"/>
          <p:nvPr/>
        </p:nvSpPr>
        <p:spPr>
          <a:xfrm>
            <a:off x="3469859" y="314134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52C4FA-13ED-4921-A983-11BF0D826708}"/>
              </a:ext>
            </a:extLst>
          </p:cNvPr>
          <p:cNvSpPr txBox="1"/>
          <p:nvPr/>
        </p:nvSpPr>
        <p:spPr>
          <a:xfrm>
            <a:off x="8654435" y="314096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148E02B-0CED-46FA-8EF3-CFC316C1EC53}"/>
              </a:ext>
            </a:extLst>
          </p:cNvPr>
          <p:cNvSpPr txBox="1"/>
          <p:nvPr/>
        </p:nvSpPr>
        <p:spPr>
          <a:xfrm>
            <a:off x="3469859" y="581629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20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443A8F5-2AE5-453D-9ABD-2421AF4D83B6}"/>
              </a:ext>
            </a:extLst>
          </p:cNvPr>
          <p:cNvSpPr txBox="1"/>
          <p:nvPr/>
        </p:nvSpPr>
        <p:spPr>
          <a:xfrm>
            <a:off x="8654435" y="580526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33</a:t>
            </a:r>
          </a:p>
        </p:txBody>
      </p:sp>
    </p:spTree>
    <p:extLst>
      <p:ext uri="{BB962C8B-B14F-4D97-AF65-F5344CB8AC3E}">
        <p14:creationId xmlns:p14="http://schemas.microsoft.com/office/powerpoint/2010/main" val="2362177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43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FA9BE1-0852-471D-A2B8-A393C8C8F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348789"/>
            <a:ext cx="5834071" cy="32449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7C2128-A2DE-4B59-A5BA-937321390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348789"/>
            <a:ext cx="5957167" cy="32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0AC9830-0148-4A08-BB83-2BCAD43A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6" y="2348575"/>
            <a:ext cx="5449154" cy="30246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D843183-30D3-44B4-A362-4E02A95D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98" y="2348575"/>
            <a:ext cx="5425148" cy="30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5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45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BFD2BA-BBDA-4B34-8CA9-CA8DFE6C5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73" y="1032625"/>
            <a:ext cx="8291278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46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A7C3EE-139B-4970-82FA-94380563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76" y="1121464"/>
            <a:ext cx="8303471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BDE341-AA50-4EA8-9DCB-6FDA9E584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2" y="2276872"/>
            <a:ext cx="10371719" cy="288061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5A7187D-9D56-41EA-A517-0E881FA7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r>
              <a:rPr lang="de-DE" dirty="0"/>
              <a:t>SVM:</a:t>
            </a:r>
          </a:p>
        </p:txBody>
      </p:sp>
    </p:spTree>
    <p:extLst>
      <p:ext uri="{BB962C8B-B14F-4D97-AF65-F5344CB8AC3E}">
        <p14:creationId xmlns:p14="http://schemas.microsoft.com/office/powerpoint/2010/main" val="4228255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48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56A6FF-3804-4107-87EA-4B7AE23E6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3010611"/>
            <a:ext cx="5189670" cy="28882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9A51B1-6892-432D-B9C4-32172982A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96" y="86814"/>
            <a:ext cx="5189670" cy="28806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2FC7C0-1C18-4887-8E14-B61CCF1DE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99" y="3010611"/>
            <a:ext cx="519729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49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3301212-6710-4D07-8725-5A7B05C2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4512"/>
            <a:ext cx="829737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>
            <a:extLst>
              <a:ext uri="{FF2B5EF4-FFF2-40B4-BE49-F238E27FC236}">
                <a16:creationId xmlns:a16="http://schemas.microsoft.com/office/drawing/2014/main" id="{1644A0F4-47F8-4A6E-995E-27FEAC2E539F}"/>
              </a:ext>
            </a:extLst>
          </p:cNvPr>
          <p:cNvSpPr/>
          <p:nvPr/>
        </p:nvSpPr>
        <p:spPr bwMode="auto">
          <a:xfrm>
            <a:off x="5019670" y="1933305"/>
            <a:ext cx="1583898" cy="1032685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</a:t>
            </a:r>
            <a:r>
              <a:rPr lang="de-DE" dirty="0" err="1"/>
              <a:t>Anomaly</a:t>
            </a:r>
            <a:r>
              <a:rPr lang="de-DE" dirty="0"/>
              <a:t> Detection (SAAD)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787952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343402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9F70AFED-258B-4442-882A-FF598898A150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22C31E1-89A6-46DE-931E-8A53EFB2732D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ED06D3DF-EB3F-4DB1-B63F-8F70F3D2E85D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15" name="Freeform 5">
                  <a:extLst>
                    <a:ext uri="{FF2B5EF4-FFF2-40B4-BE49-F238E27FC236}">
                      <a16:creationId xmlns:a16="http://schemas.microsoft.com/office/drawing/2014/main" id="{8A7B716D-4F23-4456-958A-698464D1D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AFB0212B-38CC-4AE4-9C3D-2B1289253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0C75970F-C8ED-4CA6-8F29-0B63C37C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id="{5077508D-A4CF-46FE-A990-9DFFA9C8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6BD3877E-952E-431E-8CBD-ABFB1D194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86C9680A-95BE-432F-A3C1-138E2F98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662FC149-D93C-42E5-AFC4-B53B2846E470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02" name="Gruppieren 201">
                <a:extLst>
                  <a:ext uri="{FF2B5EF4-FFF2-40B4-BE49-F238E27FC236}">
                    <a16:creationId xmlns:a16="http://schemas.microsoft.com/office/drawing/2014/main" id="{4ADD6AD0-75F2-42F3-B260-858DA2A505E5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08" name="Rectangle 14">
                  <a:extLst>
                    <a:ext uri="{FF2B5EF4-FFF2-40B4-BE49-F238E27FC236}">
                      <a16:creationId xmlns:a16="http://schemas.microsoft.com/office/drawing/2014/main" id="{9E3147EA-3F9D-42F4-8D90-4E37F5EFA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9" name="Rectangle 15">
                  <a:extLst>
                    <a:ext uri="{FF2B5EF4-FFF2-40B4-BE49-F238E27FC236}">
                      <a16:creationId xmlns:a16="http://schemas.microsoft.com/office/drawing/2014/main" id="{1ED9673B-64BF-4F2D-A326-4C0778511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F3CBD3F9-85F7-4D7B-8F6A-9AAF76CC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5EB84F60-16B2-4BC1-B1E2-F9DFFB67B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B473A0D3-5076-4739-9A1C-375907033831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05" name="Freeform 17">
                  <a:extLst>
                    <a:ext uri="{FF2B5EF4-FFF2-40B4-BE49-F238E27FC236}">
                      <a16:creationId xmlns:a16="http://schemas.microsoft.com/office/drawing/2014/main" id="{22EF25CF-AE58-4B08-B5DD-1022733F7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6" name="Freeform 18">
                  <a:extLst>
                    <a:ext uri="{FF2B5EF4-FFF2-40B4-BE49-F238E27FC236}">
                      <a16:creationId xmlns:a16="http://schemas.microsoft.com/office/drawing/2014/main" id="{9D052C46-4CD0-4AE4-8422-569062FE1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7" name="Freeform 19">
                  <a:extLst>
                    <a:ext uri="{FF2B5EF4-FFF2-40B4-BE49-F238E27FC236}">
                      <a16:creationId xmlns:a16="http://schemas.microsoft.com/office/drawing/2014/main" id="{D29F9784-D8F2-4501-ADF8-2B550701D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27514675-2234-458E-BF4D-4F0EA811AFC6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199" name="Rectangle 21">
                <a:extLst>
                  <a:ext uri="{FF2B5EF4-FFF2-40B4-BE49-F238E27FC236}">
                    <a16:creationId xmlns:a16="http://schemas.microsoft.com/office/drawing/2014/main" id="{E6E5C38B-7E2A-48D7-B944-B6F9348A1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Rectangle 22">
                <a:extLst>
                  <a:ext uri="{FF2B5EF4-FFF2-40B4-BE49-F238E27FC236}">
                    <a16:creationId xmlns:a16="http://schemas.microsoft.com/office/drawing/2014/main" id="{A831463A-D64A-42EF-B598-C653EEA46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Oval 23">
                <a:extLst>
                  <a:ext uri="{FF2B5EF4-FFF2-40B4-BE49-F238E27FC236}">
                    <a16:creationId xmlns:a16="http://schemas.microsoft.com/office/drawing/2014/main" id="{21271A7C-58BB-4F41-9179-A0687576C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FA9EBC04-A765-46A6-B956-C96EA826BFB6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B206D529-DA70-458F-B9E5-8B7952DBC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75A2B0C2-8FDA-45F5-9367-7B940CB55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7" name="Freeform 26">
                <a:extLst>
                  <a:ext uri="{FF2B5EF4-FFF2-40B4-BE49-F238E27FC236}">
                    <a16:creationId xmlns:a16="http://schemas.microsoft.com/office/drawing/2014/main" id="{BA2398E7-2E02-4411-A926-292C82E7E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D6C462C-07D1-4308-B3B4-19E3E67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3608D913-334D-439C-8FE8-87AA8B628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CA3CE187-272E-4331-8A57-4E9D0EDC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FE39ACF5-3E72-432A-9247-4C3E07AF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4A59BBC9-9E18-4D18-8A1C-F5CBF2252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1EEABF16-17E3-4DD9-9CCC-FEE48ABD6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45149652-D5E1-4653-9043-39D32BB0F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21E02243-3DCF-4FFA-A02B-43480EE76C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E6F8F56-FF76-46FC-B4FB-1739A03B3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87BC8506-A603-4240-A4E3-CAB8571D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0E38BF2E-49C1-4ED8-8F49-BBD060344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FBD973A7-28B2-4E57-8B4E-CE9F94B053A6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63E6C05F-ED11-4E9F-AA5F-DFA9C2AAA7F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183" name="Rectangle 38">
                  <a:extLst>
                    <a:ext uri="{FF2B5EF4-FFF2-40B4-BE49-F238E27FC236}">
                      <a16:creationId xmlns:a16="http://schemas.microsoft.com/office/drawing/2014/main" id="{D93CBF41-B3BC-4961-9C5F-EEAF6755F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4" name="Freeform 40">
                  <a:extLst>
                    <a:ext uri="{FF2B5EF4-FFF2-40B4-BE49-F238E27FC236}">
                      <a16:creationId xmlns:a16="http://schemas.microsoft.com/office/drawing/2014/main" id="{5555B1AA-2137-404C-972A-D623FABC1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4C384B7A-F6E8-418A-AF7E-C4C6F1AFD77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181" name="Freeform 39">
                  <a:extLst>
                    <a:ext uri="{FF2B5EF4-FFF2-40B4-BE49-F238E27FC236}">
                      <a16:creationId xmlns:a16="http://schemas.microsoft.com/office/drawing/2014/main" id="{FF7F9B89-FB75-457A-95CE-4A576E105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2" name="Rectangle 41">
                  <a:extLst>
                    <a:ext uri="{FF2B5EF4-FFF2-40B4-BE49-F238E27FC236}">
                      <a16:creationId xmlns:a16="http://schemas.microsoft.com/office/drawing/2014/main" id="{8962804A-AC12-4B07-A927-7B49DAC7C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1D7EA71-FCF3-463A-8480-2ED1293A2E7F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176" name="Rectangle 42">
                <a:extLst>
                  <a:ext uri="{FF2B5EF4-FFF2-40B4-BE49-F238E27FC236}">
                    <a16:creationId xmlns:a16="http://schemas.microsoft.com/office/drawing/2014/main" id="{D741C626-F529-4FCB-9EE1-8D31CDEE8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7" name="Rectangle 43">
                <a:extLst>
                  <a:ext uri="{FF2B5EF4-FFF2-40B4-BE49-F238E27FC236}">
                    <a16:creationId xmlns:a16="http://schemas.microsoft.com/office/drawing/2014/main" id="{79286B4B-EDBB-455C-A902-10869535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0241AA6F-783E-46D8-B521-E61622EEC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994A57FD-B5F1-4C53-BAB3-8A050E1E785F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173" name="Oval 45">
                <a:extLst>
                  <a:ext uri="{FF2B5EF4-FFF2-40B4-BE49-F238E27FC236}">
                    <a16:creationId xmlns:a16="http://schemas.microsoft.com/office/drawing/2014/main" id="{918830B1-4F4B-4068-8418-69135140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C444D648-7C83-4C6A-AB96-6BA8EABFC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5" name="Oval 47">
                <a:extLst>
                  <a:ext uri="{FF2B5EF4-FFF2-40B4-BE49-F238E27FC236}">
                    <a16:creationId xmlns:a16="http://schemas.microsoft.com/office/drawing/2014/main" id="{D07D83FA-1856-4253-8FE7-50EB6D690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8AE9BD1-4B5E-45B9-9A90-142F7A66CC2D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22D82FDB-862D-4303-BECA-AF88A768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B474F2DD-2372-4D61-B6E2-6DAFC7D3A6A5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5577E7FB-D705-45C0-A5D7-4FE46EBA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2" name="Rectangle 13">
                  <a:extLst>
                    <a:ext uri="{FF2B5EF4-FFF2-40B4-BE49-F238E27FC236}">
                      <a16:creationId xmlns:a16="http://schemas.microsoft.com/office/drawing/2014/main" id="{124FAA73-5231-4612-B0C1-A8E845A8D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C00B192-31C7-4087-8234-0EF5A9FC37F5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140363"/>
            <a:ext cx="0" cy="80526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B5F2E4A-D924-4AD9-881B-5561BF09CC03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945629"/>
            <a:ext cx="4060672" cy="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hteck 217">
            <a:extLst>
              <a:ext uri="{FF2B5EF4-FFF2-40B4-BE49-F238E27FC236}">
                <a16:creationId xmlns:a16="http://schemas.microsoft.com/office/drawing/2014/main" id="{CA471060-425F-4C6B-B920-53EAC75A9C45}"/>
              </a:ext>
            </a:extLst>
          </p:cNvPr>
          <p:cNvSpPr/>
          <p:nvPr/>
        </p:nvSpPr>
        <p:spPr bwMode="auto">
          <a:xfrm>
            <a:off x="8273724" y="5049870"/>
            <a:ext cx="2862041" cy="97140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4A34BD-28CA-4B55-A5CE-0C853731CD96}"/>
              </a:ext>
            </a:extLst>
          </p:cNvPr>
          <p:cNvSpPr txBox="1"/>
          <p:nvPr/>
        </p:nvSpPr>
        <p:spPr>
          <a:xfrm>
            <a:off x="8349522" y="5093218"/>
            <a:ext cx="27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Signal Acquisition and Anomaly Detection (SAAD)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6BC2298A-0FA2-4418-B787-2DD649A59A6D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926FD061-F6D3-4634-93D4-BC640D0761BF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8B36B06-141A-4D4C-A64F-705116BC8C65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F29C1A78-8115-4D83-8333-9DB70678E99A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61" name="Rectangle 36">
                <a:extLst>
                  <a:ext uri="{FF2B5EF4-FFF2-40B4-BE49-F238E27FC236}">
                    <a16:creationId xmlns:a16="http://schemas.microsoft.com/office/drawing/2014/main" id="{3F635800-A397-44BD-BBD4-E4BC2F85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Rectangle 37">
                <a:extLst>
                  <a:ext uri="{FF2B5EF4-FFF2-40B4-BE49-F238E27FC236}">
                    <a16:creationId xmlns:a16="http://schemas.microsoft.com/office/drawing/2014/main" id="{01BFBE98-FBF4-43E2-BD9F-38746895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Rectangle 38">
                <a:extLst>
                  <a:ext uri="{FF2B5EF4-FFF2-40B4-BE49-F238E27FC236}">
                    <a16:creationId xmlns:a16="http://schemas.microsoft.com/office/drawing/2014/main" id="{5C7D18ED-7AE9-42B0-8237-0FDFB61D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FC964CFF-9D55-4567-85BE-25876691441D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236" name="Oval 39">
                <a:extLst>
                  <a:ext uri="{FF2B5EF4-FFF2-40B4-BE49-F238E27FC236}">
                    <a16:creationId xmlns:a16="http://schemas.microsoft.com/office/drawing/2014/main" id="{E7D3045A-F287-46A0-8F56-87CE3EA30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7" name="Oval 40">
                <a:extLst>
                  <a:ext uri="{FF2B5EF4-FFF2-40B4-BE49-F238E27FC236}">
                    <a16:creationId xmlns:a16="http://schemas.microsoft.com/office/drawing/2014/main" id="{43C911CF-76EE-49A6-A2E7-1D9CBDE2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8" name="Rectangle 41">
                <a:extLst>
                  <a:ext uri="{FF2B5EF4-FFF2-40B4-BE49-F238E27FC236}">
                    <a16:creationId xmlns:a16="http://schemas.microsoft.com/office/drawing/2014/main" id="{169B7BE8-D3E2-46C6-9CBD-A86082552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9" name="Rectangle 42">
                <a:extLst>
                  <a:ext uri="{FF2B5EF4-FFF2-40B4-BE49-F238E27FC236}">
                    <a16:creationId xmlns:a16="http://schemas.microsoft.com/office/drawing/2014/main" id="{81BB0E97-2049-4F70-A907-870987F55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0" name="Oval 43">
                <a:extLst>
                  <a:ext uri="{FF2B5EF4-FFF2-40B4-BE49-F238E27FC236}">
                    <a16:creationId xmlns:a16="http://schemas.microsoft.com/office/drawing/2014/main" id="{B7CEF1EE-F66E-4755-B745-81F7177F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1" name="Oval 44">
                <a:extLst>
                  <a:ext uri="{FF2B5EF4-FFF2-40B4-BE49-F238E27FC236}">
                    <a16:creationId xmlns:a16="http://schemas.microsoft.com/office/drawing/2014/main" id="{BF270F5F-0430-4F79-A00B-4794FE55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2" name="Rectangle 45">
                <a:extLst>
                  <a:ext uri="{FF2B5EF4-FFF2-40B4-BE49-F238E27FC236}">
                    <a16:creationId xmlns:a16="http://schemas.microsoft.com/office/drawing/2014/main" id="{A486E882-0877-4D3A-88A2-2A0EB057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3" name="Rectangle 46">
                <a:extLst>
                  <a:ext uri="{FF2B5EF4-FFF2-40B4-BE49-F238E27FC236}">
                    <a16:creationId xmlns:a16="http://schemas.microsoft.com/office/drawing/2014/main" id="{536A267D-FD2F-4B6F-87E8-29D80BE4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4" name="Oval 47">
                <a:extLst>
                  <a:ext uri="{FF2B5EF4-FFF2-40B4-BE49-F238E27FC236}">
                    <a16:creationId xmlns:a16="http://schemas.microsoft.com/office/drawing/2014/main" id="{F7099BE5-DB64-4CF4-BFA0-685CD921C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5" name="Oval 48">
                <a:extLst>
                  <a:ext uri="{FF2B5EF4-FFF2-40B4-BE49-F238E27FC236}">
                    <a16:creationId xmlns:a16="http://schemas.microsoft.com/office/drawing/2014/main" id="{3105DB85-ACA2-4FA1-8759-2DAD235E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6" name="Rectangle 49">
                <a:extLst>
                  <a:ext uri="{FF2B5EF4-FFF2-40B4-BE49-F238E27FC236}">
                    <a16:creationId xmlns:a16="http://schemas.microsoft.com/office/drawing/2014/main" id="{834F8F33-E99A-4506-B59A-79171DD14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7" name="Rectangle 50">
                <a:extLst>
                  <a:ext uri="{FF2B5EF4-FFF2-40B4-BE49-F238E27FC236}">
                    <a16:creationId xmlns:a16="http://schemas.microsoft.com/office/drawing/2014/main" id="{BD88AEED-D00A-45E8-95CD-DED7E95D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8" name="Oval 51">
                <a:extLst>
                  <a:ext uri="{FF2B5EF4-FFF2-40B4-BE49-F238E27FC236}">
                    <a16:creationId xmlns:a16="http://schemas.microsoft.com/office/drawing/2014/main" id="{DC335AF2-7B9F-4312-BC48-A45BF811E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Oval 52">
                <a:extLst>
                  <a:ext uri="{FF2B5EF4-FFF2-40B4-BE49-F238E27FC236}">
                    <a16:creationId xmlns:a16="http://schemas.microsoft.com/office/drawing/2014/main" id="{27DEF4C2-7A90-46F9-AF34-4705F04C3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Rectangle 53">
                <a:extLst>
                  <a:ext uri="{FF2B5EF4-FFF2-40B4-BE49-F238E27FC236}">
                    <a16:creationId xmlns:a16="http://schemas.microsoft.com/office/drawing/2014/main" id="{DC39091A-572B-4749-803B-C02BFF680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1" name="Rectangle 54">
                <a:extLst>
                  <a:ext uri="{FF2B5EF4-FFF2-40B4-BE49-F238E27FC236}">
                    <a16:creationId xmlns:a16="http://schemas.microsoft.com/office/drawing/2014/main" id="{87EBA06D-DA7A-4620-B7D3-0EFFB7CAC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Oval 55">
                <a:extLst>
                  <a:ext uri="{FF2B5EF4-FFF2-40B4-BE49-F238E27FC236}">
                    <a16:creationId xmlns:a16="http://schemas.microsoft.com/office/drawing/2014/main" id="{BABC467C-5FB8-489B-A294-DD066E85D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Oval 56">
                <a:extLst>
                  <a:ext uri="{FF2B5EF4-FFF2-40B4-BE49-F238E27FC236}">
                    <a16:creationId xmlns:a16="http://schemas.microsoft.com/office/drawing/2014/main" id="{A2D60760-DCEB-4081-8BF8-C603A3F5A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4" name="Rectangle 57">
                <a:extLst>
                  <a:ext uri="{FF2B5EF4-FFF2-40B4-BE49-F238E27FC236}">
                    <a16:creationId xmlns:a16="http://schemas.microsoft.com/office/drawing/2014/main" id="{0D1A4633-F1EE-432F-8795-8BB0139D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5" name="Rectangle 58">
                <a:extLst>
                  <a:ext uri="{FF2B5EF4-FFF2-40B4-BE49-F238E27FC236}">
                    <a16:creationId xmlns:a16="http://schemas.microsoft.com/office/drawing/2014/main" id="{34092549-CA95-4555-B85E-F107A424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6" name="Freeform 59">
                <a:extLst>
                  <a:ext uri="{FF2B5EF4-FFF2-40B4-BE49-F238E27FC236}">
                    <a16:creationId xmlns:a16="http://schemas.microsoft.com/office/drawing/2014/main" id="{2F8AF547-8B31-43B2-8EDA-0C952B88DA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7" name="Freeform 60">
                <a:extLst>
                  <a:ext uri="{FF2B5EF4-FFF2-40B4-BE49-F238E27FC236}">
                    <a16:creationId xmlns:a16="http://schemas.microsoft.com/office/drawing/2014/main" id="{B69F2A90-7DB4-4416-830F-7EF2CB30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8" name="Rectangle 61">
                <a:extLst>
                  <a:ext uri="{FF2B5EF4-FFF2-40B4-BE49-F238E27FC236}">
                    <a16:creationId xmlns:a16="http://schemas.microsoft.com/office/drawing/2014/main" id="{4E80EEFC-23EE-466B-B37F-DEDDE8D8A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9" name="Rectangle 62">
                <a:extLst>
                  <a:ext uri="{FF2B5EF4-FFF2-40B4-BE49-F238E27FC236}">
                    <a16:creationId xmlns:a16="http://schemas.microsoft.com/office/drawing/2014/main" id="{64246DF9-F86F-4019-AAD4-D727F3C6B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0" name="Rectangle 63">
                <a:extLst>
                  <a:ext uri="{FF2B5EF4-FFF2-40B4-BE49-F238E27FC236}">
                    <a16:creationId xmlns:a16="http://schemas.microsoft.com/office/drawing/2014/main" id="{91F603F9-482A-4854-B9A7-A5F452C77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64" name="Gerader Verbinder 263">
            <a:extLst>
              <a:ext uri="{FF2B5EF4-FFF2-40B4-BE49-F238E27FC236}">
                <a16:creationId xmlns:a16="http://schemas.microsoft.com/office/drawing/2014/main" id="{1500D62F-68C9-4B01-BD6F-33D0932F109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F32BDBA9-A510-4274-8341-95FB90F3D2E4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945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EA17524-D594-4679-8718-4F58562A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33" y="1114688"/>
            <a:ext cx="8332746" cy="46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9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08" y="1772816"/>
            <a:ext cx="11233149" cy="4248150"/>
          </a:xfrm>
        </p:spPr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5CDAC5B-761A-403A-86EC-C6C2CED2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54" y="2198678"/>
            <a:ext cx="1035091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58045"/>
            <a:ext cx="11233149" cy="4248150"/>
          </a:xfrm>
        </p:spPr>
        <p:txBody>
          <a:bodyPr/>
          <a:lstStyle/>
          <a:p>
            <a:r>
              <a:rPr lang="de-DE" dirty="0"/>
              <a:t>LOF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52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2037F62-D2AD-4D73-960F-B3D283B5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3476522"/>
            <a:ext cx="4417697" cy="2454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1CB3C2A-2767-4FAE-AF31-88FFCBFBB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908761"/>
            <a:ext cx="4411220" cy="245499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A908E3-8648-41C4-91FC-42EEC10DB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3476522"/>
            <a:ext cx="4411220" cy="24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3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248150"/>
          </a:xfrm>
        </p:spPr>
        <p:txBody>
          <a:bodyPr/>
          <a:lstStyle/>
          <a:p>
            <a:r>
              <a:rPr lang="de-DE" dirty="0"/>
              <a:t>DBSCAN: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53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8549AF-148F-43FE-9DA3-45D1E714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1464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053058"/>
            <a:ext cx="11233149" cy="4248150"/>
          </a:xfrm>
        </p:spPr>
        <p:txBody>
          <a:bodyPr/>
          <a:lstStyle/>
          <a:p>
            <a:r>
              <a:rPr lang="de-DE" dirty="0"/>
              <a:t>DBSCAN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5F741C-FACB-40B3-9432-30B693148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6" y="1412776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offen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55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/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55476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Überschrift möglichst 1-zeilig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Lorem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ipsum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amet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consectetuer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adipiscing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elit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commodo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ligula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eget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Cum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sociis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natoque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penatibus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et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magnis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parturient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montes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nascetur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ridiculus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quam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felis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ultricies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pellentesque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eu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pretium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Nulla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consequat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enim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51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Graphische Elemente</a:t>
            </a:r>
            <a:br>
              <a:rPr lang="de-DE"/>
            </a:br>
            <a:r>
              <a:rPr lang="de-DE"/>
              <a:t>Kästen, Pfeile, Verbindungen und Linien (Auswahl)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Folgende Elemente können hier per Rechtsklick kopiert und an gewünschter Stelle in der neuen Präsentation per Rechtsklick wieder eingesetzt werden: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56</a:t>
            </a:fld>
            <a:endParaRPr lang="de-DE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22219" y="2703767"/>
            <a:ext cx="577775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390470" y="2703768"/>
            <a:ext cx="1441262" cy="7921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022207" y="2703768"/>
            <a:ext cx="3073000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72000">
            <a:spAutoFit/>
          </a:bodyPr>
          <a:lstStyle/>
          <a:p>
            <a:pPr marL="215900" indent="-215900">
              <a:spcAft>
                <a:spcPts val="567"/>
              </a:spcAft>
              <a:buClr>
                <a:schemeClr val="tx2"/>
              </a:buClr>
            </a:pPr>
            <a:r>
              <a:rPr lang="de-DE" sz="1400" dirty="0"/>
              <a:t>Kasten gefüllt </a:t>
            </a:r>
          </a:p>
          <a:p>
            <a:pPr marL="215900" indent="-215900">
              <a:spcAft>
                <a:spcPts val="567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Grau</a:t>
            </a:r>
          </a:p>
        </p:txBody>
      </p:sp>
      <p:sp>
        <p:nvSpPr>
          <p:cNvPr id="35" name="AutoShape 16"/>
          <p:cNvSpPr>
            <a:spLocks noChangeArrowheads="1"/>
          </p:cNvSpPr>
          <p:nvPr/>
        </p:nvSpPr>
        <p:spPr bwMode="auto">
          <a:xfrm>
            <a:off x="7919536" y="3422905"/>
            <a:ext cx="383067" cy="576262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>
            <a:off x="8687787" y="3422905"/>
            <a:ext cx="383066" cy="5762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AutoShape 18"/>
          <p:cNvSpPr>
            <a:spLocks noChangeArrowheads="1"/>
          </p:cNvSpPr>
          <p:nvPr/>
        </p:nvSpPr>
        <p:spPr bwMode="auto">
          <a:xfrm>
            <a:off x="9168207" y="3711831"/>
            <a:ext cx="766134" cy="287337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AutoShape 19"/>
          <p:cNvSpPr>
            <a:spLocks noChangeArrowheads="1"/>
          </p:cNvSpPr>
          <p:nvPr/>
        </p:nvSpPr>
        <p:spPr bwMode="auto">
          <a:xfrm>
            <a:off x="10031695" y="3711831"/>
            <a:ext cx="768251" cy="287337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AutoShape 20"/>
          <p:cNvSpPr>
            <a:spLocks noChangeArrowheads="1"/>
          </p:cNvSpPr>
          <p:nvPr/>
        </p:nvSpPr>
        <p:spPr bwMode="auto">
          <a:xfrm>
            <a:off x="6383036" y="3246189"/>
            <a:ext cx="575658" cy="287337"/>
          </a:xfrm>
          <a:prstGeom prst="leftArrow">
            <a:avLst>
              <a:gd name="adj1" fmla="val 53120"/>
              <a:gd name="adj2" fmla="val 51164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7151215" y="3246189"/>
            <a:ext cx="575658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526750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 flipV="1">
            <a:off x="6526750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7151214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H="1">
            <a:off x="7151214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6575628" y="3717040"/>
            <a:ext cx="958725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" name="Rectangle 28"/>
          <p:cNvSpPr>
            <a:spLocks noChangeArrowheads="1"/>
          </p:cNvSpPr>
          <p:nvPr/>
        </p:nvSpPr>
        <p:spPr bwMode="auto">
          <a:xfrm>
            <a:off x="7919536" y="2703768"/>
            <a:ext cx="3648658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Pfeile und Verbindungen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/>
              <a:t>Fraunhofer-Grün</a:t>
            </a: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7151287" y="428809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6383036" y="428809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6383036" y="445137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7151287" y="445137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6383036" y="4614652"/>
            <a:ext cx="5756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6383036" y="4777932"/>
            <a:ext cx="57565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6383036" y="4941210"/>
            <a:ext cx="57565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Rectangle 14"/>
          <p:cNvSpPr>
            <a:spLocks noChangeArrowheads="1"/>
          </p:cNvSpPr>
          <p:nvPr/>
        </p:nvSpPr>
        <p:spPr bwMode="auto">
          <a:xfrm>
            <a:off x="627237" y="4149100"/>
            <a:ext cx="575658" cy="431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1390470" y="4149101"/>
            <a:ext cx="1441262" cy="1081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7919536" y="4143630"/>
            <a:ext cx="3648658" cy="184799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Linien 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Fraunhofer-Grün, bis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r>
              <a:rPr lang="de-DE" sz="1400" dirty="0"/>
              <a:t> auch Schwarz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gestrichelt: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durchgezogen: 0.75, 1.5, 3 und 4.5 </a:t>
            </a:r>
            <a:r>
              <a:rPr lang="de-DE" sz="1400" dirty="0" err="1"/>
              <a:t>pt</a:t>
            </a:r>
            <a:endParaRPr lang="de-DE" sz="1400" dirty="0"/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3023180" y="4138869"/>
            <a:ext cx="3072027" cy="1632549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Kasten mit Outline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je nach Größe 0.75, 1.5, 3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Je größer der Kasten, desto stärker die Linie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9" name="Line 23"/>
          <p:cNvSpPr>
            <a:spLocks noChangeShapeType="1"/>
          </p:cNvSpPr>
          <p:nvPr/>
        </p:nvSpPr>
        <p:spPr bwMode="auto">
          <a:xfrm flipV="1">
            <a:off x="6526750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>
            <a:off x="7151214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dirty="0"/>
              <a:t>Schriftschnitt, Größe, Anwendung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Vorlage verwendet die Schrift </a:t>
            </a:r>
            <a:r>
              <a:rPr lang="de-DE" dirty="0">
                <a:latin typeface="Frutiger LT Com 55 Roman" pitchFamily="34" charset="0"/>
              </a:rPr>
              <a:t>»</a:t>
            </a:r>
            <a:r>
              <a:rPr lang="de-DE" dirty="0" err="1">
                <a:latin typeface="Frutiger LT Com 55 Roman" pitchFamily="34" charset="0"/>
              </a:rPr>
              <a:t>Frutiger</a:t>
            </a:r>
            <a:r>
              <a:rPr lang="de-DE" dirty="0">
                <a:latin typeface="Frutiger LT Com 55 Roman" pitchFamily="34" charset="0"/>
              </a:rPr>
              <a:t> LT </a:t>
            </a:r>
            <a:r>
              <a:rPr lang="de-DE" dirty="0" err="1">
                <a:latin typeface="Frutiger LT Com 55 Roman" pitchFamily="34" charset="0"/>
              </a:rPr>
              <a:t>Com</a:t>
            </a:r>
            <a:r>
              <a:rPr lang="de-DE" dirty="0">
                <a:latin typeface="Frutiger LT Com 55 Roman" pitchFamily="34" charset="0"/>
              </a:rPr>
              <a:t> « </a:t>
            </a: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in den </a:t>
            </a:r>
            <a:r>
              <a:rPr lang="de-DE" dirty="0" err="1">
                <a:latin typeface="Frutiger LT Com 55 Roman" pitchFamily="34" charset="0"/>
              </a:rPr>
              <a:t>Schriftschitten</a:t>
            </a:r>
            <a:r>
              <a:rPr lang="de-DE" dirty="0">
                <a:latin typeface="Frutiger LT Com 55 Roman" pitchFamily="34" charset="0"/>
              </a:rPr>
              <a:t> 55 und 65.</a:t>
            </a:r>
          </a:p>
          <a:p>
            <a:pPr marL="0" indent="0">
              <a:buNone/>
            </a:pP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Die folgenden Varianten sind möglich: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Hauptüberschrift: </a:t>
            </a:r>
            <a:br>
              <a:rPr lang="de-DE" dirty="0"/>
            </a:br>
            <a:r>
              <a:rPr lang="de-DE" dirty="0"/>
              <a:t>32, 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Zwischenüberschriften: </a:t>
            </a:r>
            <a:br>
              <a:rPr lang="de-DE" dirty="0"/>
            </a:br>
            <a:r>
              <a:rPr lang="de-DE" dirty="0"/>
              <a:t>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Standardtext: </a:t>
            </a:r>
            <a:br>
              <a:rPr lang="de-DE" dirty="0"/>
            </a:br>
            <a:r>
              <a:rPr lang="de-DE" dirty="0"/>
              <a:t>18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Graphiken und Bilder: </a:t>
            </a:r>
            <a:br>
              <a:rPr lang="de-DE" dirty="0"/>
            </a:br>
            <a:r>
              <a:rPr lang="de-DE" dirty="0"/>
              <a:t>18 und 14 Punkt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57</a:t>
            </a:fld>
            <a:endParaRPr lang="de-DE" dirty="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477838" y="3140960"/>
            <a:ext cx="3967605" cy="288042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 anchor="ctr">
            <a:noAutofit/>
          </a:bodyPr>
          <a:lstStyle/>
          <a:p>
            <a:pPr marL="0" indent="0">
              <a:buNone/>
            </a:pPr>
            <a:r>
              <a:rPr lang="de-DE" sz="3200" b="1" dirty="0"/>
              <a:t>Hauptüberschrift</a:t>
            </a:r>
          </a:p>
          <a:p>
            <a:pPr marL="0" indent="0">
              <a:buNone/>
            </a:pPr>
            <a:r>
              <a:rPr lang="de-DE" sz="2800" dirty="0"/>
              <a:t>Zwischenüberschrift</a:t>
            </a:r>
          </a:p>
          <a:p>
            <a:pPr marL="0" indent="0">
              <a:buNone/>
            </a:pPr>
            <a:r>
              <a:rPr lang="de-DE" dirty="0"/>
              <a:t>Standardtext</a:t>
            </a:r>
          </a:p>
          <a:p>
            <a:pPr marL="0" indent="0">
              <a:buNone/>
            </a:pPr>
            <a:r>
              <a:rPr lang="de-DE" sz="1400" dirty="0"/>
              <a:t>Graphiken und Bilder</a:t>
            </a:r>
          </a:p>
        </p:txBody>
      </p:sp>
    </p:spTree>
    <p:extLst>
      <p:ext uri="{BB962C8B-B14F-4D97-AF65-F5344CB8AC3E}">
        <p14:creationId xmlns:p14="http://schemas.microsoft.com/office/powerpoint/2010/main" val="4071588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Beispiele für Balken-, Linien- und Tortendiagramme. </a:t>
            </a:r>
            <a:br>
              <a:rPr lang="de-DE" dirty="0"/>
            </a:br>
            <a:r>
              <a:rPr lang="de-DE" dirty="0"/>
              <a:t>Diese sind bearbeitbar und per Rechtsklick kopier- und </a:t>
            </a:r>
            <a:r>
              <a:rPr lang="de-DE" dirty="0" err="1"/>
              <a:t>einfügbar</a:t>
            </a:r>
            <a:r>
              <a:rPr lang="de-DE" dirty="0"/>
              <a:t>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Hintergrundfläche/Linien:</a:t>
            </a:r>
          </a:p>
          <a:p>
            <a:r>
              <a:rPr lang="de-DE" dirty="0"/>
              <a:t>Tabellen, Graphiken und Diagramme werden mit einer hell gerasterten Farbfläche unterlegt. Erlaubt sind Hellgelb, Hellblau und Hellgrau; siehe unter Farben</a:t>
            </a:r>
          </a:p>
          <a:p>
            <a:r>
              <a:rPr lang="de-DE" dirty="0"/>
              <a:t>Gitternetzlinien sind schwarz, gestrichelt und 0,75 </a:t>
            </a:r>
            <a:r>
              <a:rPr lang="de-DE" dirty="0" err="1"/>
              <a:t>pt</a:t>
            </a:r>
            <a:r>
              <a:rPr lang="de-DE" dirty="0"/>
              <a:t> stark. Es gibt entweder ein waagerechtes oder ein senkrechtes Gitternetz (je nach Diagramm)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58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1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Diagrammfarben:</a:t>
            </a:r>
          </a:p>
          <a:p>
            <a:r>
              <a:rPr lang="de-DE" dirty="0"/>
              <a:t>Möglichst nur eine der definierten Graphikfarben aus der Farbpalette verwenden; zur Differenzierung Abstufungen aus dieser gewählten Farbe nutzen</a:t>
            </a:r>
          </a:p>
          <a:p>
            <a:pPr marL="0" indent="0">
              <a:buNone/>
            </a:pPr>
            <a:r>
              <a:rPr lang="de-DE" dirty="0"/>
              <a:t>Generelle Verwendung:</a:t>
            </a:r>
          </a:p>
          <a:p>
            <a:r>
              <a:rPr lang="de-DE" dirty="0"/>
              <a:t>Möglichst Balken- und Liniendiagramme verwenden; </a:t>
            </a:r>
            <a:br>
              <a:rPr lang="de-DE" dirty="0"/>
            </a:br>
            <a:r>
              <a:rPr lang="de-DE" dirty="0"/>
              <a:t>Tortendiagramme sind möglich, sollten aber die Ausnahme bleiben</a:t>
            </a:r>
          </a:p>
          <a:p>
            <a:r>
              <a:rPr lang="de-DE" dirty="0"/>
              <a:t>Die Diagramme wurden so gestaltet, dass diese einfach mit Excel erstellt werden können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59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C15C-9338-4384-AF34-64F2DFE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Anomalie Detection (SAAD)</a:t>
            </a:r>
            <a:br>
              <a:rPr lang="de-DE" dirty="0"/>
            </a:b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30AF1-9E24-469B-9322-4489F6E2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Detektion von Anomalien basierend auf den elektrischen Signalen von dem Prozess </a:t>
            </a:r>
          </a:p>
          <a:p>
            <a:r>
              <a:rPr lang="de-DE" dirty="0"/>
              <a:t>Am Beispiel eines </a:t>
            </a:r>
            <a:r>
              <a:rPr lang="de-DE" dirty="0" err="1"/>
              <a:t>Automatisierungssytemes</a:t>
            </a:r>
            <a:r>
              <a:rPr lang="de-DE" dirty="0"/>
              <a:t> des Fraunhofer IOSB welches Objekte sortiert</a:t>
            </a:r>
          </a:p>
          <a:p>
            <a:r>
              <a:rPr lang="de-DE" dirty="0"/>
              <a:t>Akquirieren die Signale zwischen dem Prozess und der SPS</a:t>
            </a:r>
          </a:p>
          <a:p>
            <a:r>
              <a:rPr lang="de-DE" dirty="0"/>
              <a:t>Der Prozess soll nicht gestört werden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Leicht zu integrieren</a:t>
            </a:r>
          </a:p>
          <a:p>
            <a:pPr lvl="1"/>
            <a:r>
              <a:rPr lang="de-DE" dirty="0"/>
              <a:t>Lernt das Normalverhalten des Prozesses </a:t>
            </a:r>
          </a:p>
          <a:p>
            <a:pPr lvl="2"/>
            <a:r>
              <a:rPr lang="de-DE" dirty="0"/>
              <a:t>Wenige Daten</a:t>
            </a:r>
          </a:p>
          <a:p>
            <a:pPr lvl="1"/>
            <a:r>
              <a:rPr lang="de-DE" dirty="0"/>
              <a:t>Kann für verschiedenen Prozesse benutzt sein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929282-6E5C-4AF0-A7D5-251FFC59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B40C7-CEBF-4B81-A473-B3C5F323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781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Balkendiagramm</a:t>
            </a:r>
            <a:endParaRPr lang="de-DE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60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1461863612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971230164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46" y="1816809"/>
            <a:ext cx="3888769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2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Liniendiagramm, Tortendiagramm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61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2755883370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641094186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Gerade Verbindung 9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035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Tabellen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Tabelle ist bearbeitbar und per Rechtsklick kopier- und </a:t>
            </a:r>
            <a:r>
              <a:rPr lang="de-DE" sz="1400" dirty="0" err="1"/>
              <a:t>einfügbar</a:t>
            </a:r>
            <a:r>
              <a:rPr lang="de-DE" sz="1400" dirty="0"/>
              <a:t>. </a:t>
            </a:r>
            <a:br>
              <a:rPr lang="de-DE" sz="1400" dirty="0"/>
            </a:br>
            <a:r>
              <a:rPr lang="de-DE" sz="1400" dirty="0"/>
              <a:t>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62</a:t>
            </a:fld>
            <a:endParaRPr lang="de-DE" dirty="0"/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8591228" y="2500427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19050"/>
              </p:ext>
            </p:extLst>
          </p:nvPr>
        </p:nvGraphicFramePr>
        <p:xfrm>
          <a:off x="477838" y="2701436"/>
          <a:ext cx="8341322" cy="331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45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13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17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45"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2.526</a:t>
                      </a: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" name="Gerade Verbindung 11"/>
          <p:cNvCxnSpPr/>
          <p:nvPr/>
        </p:nvCxnSpPr>
        <p:spPr bwMode="auto">
          <a:xfrm>
            <a:off x="8592908" y="249413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63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Im Gegensatz zu Office 2003 kann das Diagramm direkt bearbeitet werden, ohne zwischen Bearbeitungs- und Realmodus zu wechseln. Durch Rechtsklick auf das Diagramm:</a:t>
            </a:r>
          </a:p>
          <a:p>
            <a:pPr lvl="0"/>
            <a:r>
              <a:rPr lang="de-DE" dirty="0"/>
              <a:t>»Daten bearbeiten«: Werte und Beschriftungen in Excel-Liste ändern</a:t>
            </a:r>
          </a:p>
          <a:p>
            <a:pPr lvl="0"/>
            <a:r>
              <a:rPr lang="de-DE" dirty="0"/>
              <a:t>»Diagrammbereich formatieren«: Hintergrundfläche des Diagramms ändern</a:t>
            </a:r>
            <a:br>
              <a:rPr lang="de-DE" dirty="0"/>
            </a:br>
            <a:endParaRPr lang="de-DE" dirty="0"/>
          </a:p>
          <a:p>
            <a:pPr marL="0" lvl="0" indent="0">
              <a:buNone/>
            </a:pPr>
            <a:r>
              <a:rPr lang="de-DE" dirty="0"/>
              <a:t>Balken-/Linien-/Tortenflächen direkt anklicken, dann Rechtsklick:</a:t>
            </a:r>
          </a:p>
          <a:p>
            <a:pPr lvl="0"/>
            <a:r>
              <a:rPr lang="de-DE" dirty="0"/>
              <a:t>»Datenbeschriftung formatieren«: Eigenschaften der Beschriftung ändern</a:t>
            </a:r>
          </a:p>
          <a:p>
            <a:pPr lvl="0"/>
            <a:r>
              <a:rPr lang="de-DE" dirty="0"/>
              <a:t>»Datenreihen formatieren«: Eigenschaften der Flächen ändern </a:t>
            </a:r>
            <a:br>
              <a:rPr lang="de-DE" dirty="0"/>
            </a:br>
            <a:r>
              <a:rPr lang="de-DE" dirty="0"/>
              <a:t>(u. a. kann man hier unter »Reihenoptionen« auch die Balkenbreite durch Erhöhung oder Reduktion der Abstandsbreite verändern)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63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4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Tabellen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Durch Ziehen des Mauszeigers können einzelne Zellen der Tabelle markiert oder durch Klicken auf den Rand der kompletten Tabelle kann alles markiert und durch Rechtsklick bearbeitet werden (»Zeilen/Spalten einfügen/löschen«, »Zellen verbinden/teilen« und »Form formatieren«).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64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88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Farben – allgemeine Farbpalette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Fraunhofer-Farben können über die </a:t>
            </a:r>
            <a:r>
              <a:rPr lang="de-DE" dirty="0" err="1"/>
              <a:t>Powerpoint</a:t>
            </a:r>
            <a:r>
              <a:rPr lang="de-DE" dirty="0"/>
              <a:t>-Farbauswahl </a:t>
            </a:r>
            <a:br>
              <a:rPr lang="de-DE" dirty="0"/>
            </a:br>
            <a:r>
              <a:rPr lang="de-DE" dirty="0"/>
              <a:t>aufgenommen und in der neuen Präsentation angewendet werden:</a:t>
            </a:r>
          </a:p>
          <a:p>
            <a:r>
              <a:rPr lang="de-DE" dirty="0"/>
              <a:t>Überschriften/Fließtext/Quellenangaben/</a:t>
            </a:r>
            <a:br>
              <a:rPr lang="de-DE" dirty="0"/>
            </a:br>
            <a:r>
              <a:rPr lang="de-DE" dirty="0"/>
              <a:t>Bildunterschriften/Graphikauszeichnungen</a:t>
            </a:r>
          </a:p>
          <a:p>
            <a:r>
              <a:rPr lang="de-DE" dirty="0"/>
              <a:t>Graphikauszeichnungen</a:t>
            </a:r>
          </a:p>
          <a:p>
            <a:r>
              <a:rPr lang="de-DE" dirty="0"/>
              <a:t>Aufzählungen/Nummerierungen erster Ebene/</a:t>
            </a:r>
            <a:br>
              <a:rPr lang="de-DE" dirty="0"/>
            </a:br>
            <a:r>
              <a:rPr lang="de-DE" dirty="0"/>
              <a:t>graphische Elemente</a:t>
            </a:r>
          </a:p>
          <a:p>
            <a:r>
              <a:rPr lang="de-DE" dirty="0"/>
              <a:t>Graphiken</a:t>
            </a:r>
          </a:p>
          <a:p>
            <a:r>
              <a:rPr lang="de-DE" dirty="0"/>
              <a:t>Fonds hinter Graphiken</a:t>
            </a:r>
          </a:p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65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6444260" y="2996940"/>
            <a:ext cx="287338" cy="287337"/>
          </a:xfrm>
          <a:prstGeom prst="rect">
            <a:avLst/>
          </a:prstGeom>
          <a:solidFill>
            <a:schemeClr val="bg1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6444260" y="2492870"/>
            <a:ext cx="287338" cy="2873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04310" y="3501010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6444260" y="3501010"/>
            <a:ext cx="287338" cy="2873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6444260" y="4005080"/>
            <a:ext cx="287338" cy="287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6804310" y="4005080"/>
            <a:ext cx="287338" cy="287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7164360" y="4005080"/>
            <a:ext cx="287338" cy="2873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7524410" y="4005080"/>
            <a:ext cx="287338" cy="2873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6804310" y="4509852"/>
            <a:ext cx="287338" cy="287338"/>
          </a:xfrm>
          <a:prstGeom prst="rect">
            <a:avLst/>
          </a:prstGeom>
          <a:solidFill>
            <a:srgbClr val="D4E6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164360" y="4509852"/>
            <a:ext cx="287337" cy="287338"/>
          </a:xfrm>
          <a:prstGeom prst="rect">
            <a:avLst/>
          </a:prstGeom>
          <a:solidFill>
            <a:srgbClr val="E1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6444260" y="4509852"/>
            <a:ext cx="287338" cy="287337"/>
          </a:xfrm>
          <a:prstGeom prst="rect">
            <a:avLst/>
          </a:prstGeom>
          <a:solidFill>
            <a:srgbClr val="FEEF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41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Sonderzeichen – zum Kopieren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 dieser Folie ist eine Auswahl häufig verwendeter Sonderzeichen hinterlegt, </a:t>
            </a:r>
            <a:br>
              <a:rPr lang="de-DE" dirty="0"/>
            </a:br>
            <a:r>
              <a:rPr lang="de-DE" dirty="0"/>
              <a:t>die Sie direkt von hier kopieren können.</a:t>
            </a:r>
          </a:p>
          <a:p>
            <a:r>
              <a:rPr lang="de-DE" dirty="0"/>
              <a:t>© ® ™</a:t>
            </a:r>
          </a:p>
          <a:p>
            <a:r>
              <a:rPr lang="de-DE" dirty="0"/>
              <a:t>» «</a:t>
            </a:r>
          </a:p>
          <a:p>
            <a:r>
              <a:rPr lang="de-DE" dirty="0"/>
              <a:t>¼ ½ ¾</a:t>
            </a:r>
          </a:p>
          <a:p>
            <a:r>
              <a:rPr lang="de-DE" dirty="0"/>
              <a:t>…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66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CF98D-220D-4A16-913A-61FC957B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ACC264-7D73-45F1-A15E-F0CEB1919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9B83F-963D-4C01-A0CB-B0872F1C5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pic>
        <p:nvPicPr>
          <p:cNvPr id="8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90FCBD1F-5A09-4333-AD32-B46BA536F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226360" y="1289888"/>
            <a:ext cx="11737694" cy="421455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DCD298-F7B2-45B2-9A9F-186BAA62A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622" y="4621300"/>
            <a:ext cx="0" cy="10081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95DF628-C126-41BF-B285-71FBB57D6CC7}"/>
              </a:ext>
            </a:extLst>
          </p:cNvPr>
          <p:cNvSpPr txBox="1"/>
          <p:nvPr/>
        </p:nvSpPr>
        <p:spPr>
          <a:xfrm>
            <a:off x="228270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Ein/Aus Taster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A9575-629C-456D-9E35-0606F7158FBC}"/>
              </a:ext>
            </a:extLst>
          </p:cNvPr>
          <p:cNvCxnSpPr>
            <a:cxnSpLocks/>
          </p:cNvCxnSpPr>
          <p:nvPr/>
        </p:nvCxnSpPr>
        <p:spPr bwMode="auto">
          <a:xfrm>
            <a:off x="177472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6EFE31-7CCE-4F0C-8AFB-B611D0B55AEE}"/>
              </a:ext>
            </a:extLst>
          </p:cNvPr>
          <p:cNvSpPr txBox="1"/>
          <p:nvPr/>
        </p:nvSpPr>
        <p:spPr>
          <a:xfrm>
            <a:off x="1198662" y="862603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Bildschirm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FF2EB7-2C5C-4508-B621-1D375AE76625}"/>
              </a:ext>
            </a:extLst>
          </p:cNvPr>
          <p:cNvCxnSpPr>
            <a:cxnSpLocks/>
          </p:cNvCxnSpPr>
          <p:nvPr/>
        </p:nvCxnSpPr>
        <p:spPr bwMode="auto">
          <a:xfrm>
            <a:off x="6090103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01DF248-9AE9-4FED-9E15-036921EAE5B0}"/>
              </a:ext>
            </a:extLst>
          </p:cNvPr>
          <p:cNvCxnSpPr>
            <a:cxnSpLocks/>
          </p:cNvCxnSpPr>
          <p:nvPr/>
        </p:nvCxnSpPr>
        <p:spPr bwMode="auto">
          <a:xfrm>
            <a:off x="501508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6197EE-4E75-4186-9F67-EA964CAD1F05}"/>
              </a:ext>
            </a:extLst>
          </p:cNvPr>
          <p:cNvCxnSpPr>
            <a:cxnSpLocks/>
          </p:cNvCxnSpPr>
          <p:nvPr/>
        </p:nvCxnSpPr>
        <p:spPr bwMode="auto">
          <a:xfrm flipV="1">
            <a:off x="9911630" y="4961124"/>
            <a:ext cx="0" cy="67455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325D73B-374C-4429-95FC-7016BAE7747C}"/>
              </a:ext>
            </a:extLst>
          </p:cNvPr>
          <p:cNvSpPr txBox="1"/>
          <p:nvPr/>
        </p:nvSpPr>
        <p:spPr>
          <a:xfrm>
            <a:off x="4783711" y="838855"/>
            <a:ext cx="122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SPS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E3B16E-5C57-40AD-BDC7-782280D88039}"/>
              </a:ext>
            </a:extLst>
          </p:cNvPr>
          <p:cNvSpPr txBox="1"/>
          <p:nvPr/>
        </p:nvSpPr>
        <p:spPr>
          <a:xfrm>
            <a:off x="5591148" y="83671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F2CAD1-12A8-4021-9CAA-25CC9A197082}"/>
              </a:ext>
            </a:extLst>
          </p:cNvPr>
          <p:cNvSpPr txBox="1"/>
          <p:nvPr/>
        </p:nvSpPr>
        <p:spPr>
          <a:xfrm>
            <a:off x="9479582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Prozess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E5462263-7079-4643-BA7B-2A985C277C9E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D720D0-C347-4DA3-848A-FA8D3ECDECED}"/>
              </a:ext>
            </a:extLst>
          </p:cNvPr>
          <p:cNvSpPr txBox="1"/>
          <p:nvPr/>
        </p:nvSpPr>
        <p:spPr>
          <a:xfrm>
            <a:off x="10694071" y="237928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272119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2071-0A73-4AC3-913A-D7F97994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66B84-0922-4F72-9EFD-D521AA8D5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4758D0-0348-4158-A0E9-A95FEC1F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07FE25-AA3E-4400-AFC4-5A20B556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0" y="804563"/>
            <a:ext cx="6271299" cy="52253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227FEC-1512-4168-BC11-7D11358BE047}"/>
              </a:ext>
            </a:extLst>
          </p:cNvPr>
          <p:cNvSpPr txBox="1"/>
          <p:nvPr/>
        </p:nvSpPr>
        <p:spPr>
          <a:xfrm>
            <a:off x="1051671" y="3169632"/>
            <a:ext cx="1226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Laufband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84941B-14C7-4786-B22F-057D118800BA}"/>
              </a:ext>
            </a:extLst>
          </p:cNvPr>
          <p:cNvSpPr txBox="1"/>
          <p:nvPr/>
        </p:nvSpPr>
        <p:spPr>
          <a:xfrm>
            <a:off x="974241" y="2151606"/>
            <a:ext cx="1667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8ADE2C-A1F2-4CC4-A771-6F9D9DAB1385}"/>
              </a:ext>
            </a:extLst>
          </p:cNvPr>
          <p:cNvSpPr txBox="1"/>
          <p:nvPr/>
        </p:nvSpPr>
        <p:spPr>
          <a:xfrm>
            <a:off x="7509221" y="310115"/>
            <a:ext cx="127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0192F2-2AA1-4A6A-924F-F0E56484D50A}"/>
              </a:ext>
            </a:extLst>
          </p:cNvPr>
          <p:cNvSpPr txBox="1"/>
          <p:nvPr/>
        </p:nvSpPr>
        <p:spPr>
          <a:xfrm>
            <a:off x="9050810" y="4199473"/>
            <a:ext cx="1940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Ein/Aus Schalter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F334A1-3AD7-4FE9-8FC3-7726CD16A8AD}"/>
              </a:ext>
            </a:extLst>
          </p:cNvPr>
          <p:cNvSpPr txBox="1"/>
          <p:nvPr/>
        </p:nvSpPr>
        <p:spPr>
          <a:xfrm>
            <a:off x="4222998" y="33411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Lampe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ABAC8D-62B1-4273-A27A-71306993EA9E}"/>
              </a:ext>
            </a:extLst>
          </p:cNvPr>
          <p:cNvSpPr txBox="1"/>
          <p:nvPr/>
        </p:nvSpPr>
        <p:spPr>
          <a:xfrm>
            <a:off x="5826279" y="32626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5313B9-81D4-46EA-A132-E3B711885B47}"/>
              </a:ext>
            </a:extLst>
          </p:cNvPr>
          <p:cNvSpPr txBox="1"/>
          <p:nvPr/>
        </p:nvSpPr>
        <p:spPr>
          <a:xfrm>
            <a:off x="852136" y="4152397"/>
            <a:ext cx="1858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2912C29-99C9-48B2-9846-D785D42A8877}"/>
              </a:ext>
            </a:extLst>
          </p:cNvPr>
          <p:cNvCxnSpPr>
            <a:cxnSpLocks/>
          </p:cNvCxnSpPr>
          <p:nvPr/>
        </p:nvCxnSpPr>
        <p:spPr bwMode="auto">
          <a:xfrm>
            <a:off x="6239222" y="679447"/>
            <a:ext cx="0" cy="144815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9DE183-6DCC-4ABA-837C-05576E31837B}"/>
              </a:ext>
            </a:extLst>
          </p:cNvPr>
          <p:cNvCxnSpPr>
            <a:cxnSpLocks/>
          </p:cNvCxnSpPr>
          <p:nvPr/>
        </p:nvCxnSpPr>
        <p:spPr bwMode="auto">
          <a:xfrm>
            <a:off x="4727054" y="679446"/>
            <a:ext cx="0" cy="1448156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644FC3-BBB1-458A-ADCB-2B892816D81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03318" y="695601"/>
            <a:ext cx="720080" cy="194131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E6B2876-A32C-45C2-811E-0A1BECBD9A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0367" y="4384139"/>
            <a:ext cx="810444" cy="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32E7AEC-BA10-4F5A-9363-6AC1DCBB979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0830" y="3354299"/>
            <a:ext cx="2163541" cy="845174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C8FB8FD-6D98-465C-BD72-90B045D7F73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74880" y="3342539"/>
            <a:ext cx="1660454" cy="11759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109866-3BD6-45BB-A455-FEAA3FB09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2148" y="2324245"/>
            <a:ext cx="788762" cy="2242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304C13-579B-4256-B8E6-2743D73A81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3096" y="4518592"/>
            <a:ext cx="2188454" cy="710608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927D8DB-E771-492F-A7E8-E6045DD18638}"/>
              </a:ext>
            </a:extLst>
          </p:cNvPr>
          <p:cNvSpPr txBox="1"/>
          <p:nvPr/>
        </p:nvSpPr>
        <p:spPr>
          <a:xfrm>
            <a:off x="9196488" y="4994320"/>
            <a:ext cx="164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Black Bucket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2051B19-4289-4372-936F-C75BF06729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1130" y="5008349"/>
            <a:ext cx="1828412" cy="58089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65EDF27-C80A-4A15-B465-08CF26A2F52E}"/>
              </a:ext>
            </a:extLst>
          </p:cNvPr>
          <p:cNvSpPr txBox="1"/>
          <p:nvPr/>
        </p:nvSpPr>
        <p:spPr>
          <a:xfrm>
            <a:off x="9191550" y="5419835"/>
            <a:ext cx="194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Silver Bucket</a:t>
            </a:r>
          </a:p>
        </p:txBody>
      </p:sp>
      <p:sp>
        <p:nvSpPr>
          <p:cNvPr id="25" name="Pfeil: Chevron 24">
            <a:extLst>
              <a:ext uri="{FF2B5EF4-FFF2-40B4-BE49-F238E27FC236}">
                <a16:creationId xmlns:a16="http://schemas.microsoft.com/office/drawing/2014/main" id="{0990C6EA-DB6E-432F-B4B4-A9E344C561F2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131DB9A-EA49-4262-B502-DD73AFB29DB3}"/>
              </a:ext>
            </a:extLst>
          </p:cNvPr>
          <p:cNvSpPr txBox="1"/>
          <p:nvPr/>
        </p:nvSpPr>
        <p:spPr>
          <a:xfrm>
            <a:off x="10694071" y="237928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8506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8356947" y="2269082"/>
            <a:ext cx="3229740" cy="1931841"/>
          </a:xfrm>
          <a:prstGeom prst="rect">
            <a:avLst/>
          </a:prstGeom>
        </p:spPr>
      </p:pic>
      <p:pic>
        <p:nvPicPr>
          <p:cNvPr id="10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189E7AF0-0E2F-4A4A-89A7-96F64D86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3" t="27800" r="2169" b="11200"/>
          <a:stretch/>
        </p:blipFill>
        <p:spPr>
          <a:xfrm>
            <a:off x="477838" y="1755256"/>
            <a:ext cx="6553472" cy="36356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694F52-12A2-431E-A249-F4D9C4076B3D}"/>
              </a:ext>
            </a:extLst>
          </p:cNvPr>
          <p:cNvCxnSpPr/>
          <p:nvPr/>
        </p:nvCxnSpPr>
        <p:spPr bwMode="auto">
          <a:xfrm flipH="1">
            <a:off x="3070870" y="1556792"/>
            <a:ext cx="1008112" cy="144016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DF583B5-8ED7-4E26-974A-6ADE6F754932}"/>
              </a:ext>
            </a:extLst>
          </p:cNvPr>
          <p:cNvSpPr txBox="1"/>
          <p:nvPr/>
        </p:nvSpPr>
        <p:spPr>
          <a:xfrm>
            <a:off x="3502918" y="1218238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Altes Kabel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9343767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285819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10487694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49913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9538290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02386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9962635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8869549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9581963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02043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8112271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7241515" y="3134085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8591520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8523824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9243757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86814"/>
            <a:ext cx="1728192" cy="677890"/>
          </a:xfrm>
          <a:prstGeom prst="chevron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017737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4099D0FC83F549B1B76AD18F819351" ma:contentTypeVersion="8" ma:contentTypeDescription="Ein neues Dokument erstellen." ma:contentTypeScope="" ma:versionID="6bd7da1b46cab0a564b5454aba8fb35d">
  <xsd:schema xmlns:xsd="http://www.w3.org/2001/XMLSchema" xmlns:xs="http://www.w3.org/2001/XMLSchema" xmlns:p="http://schemas.microsoft.com/office/2006/metadata/properties" xmlns:ns2="319fb4c0-2586-4d02-9b29-040aceb8db35" targetNamespace="http://schemas.microsoft.com/office/2006/metadata/properties" ma:root="true" ma:fieldsID="6c2a7756e6b72946e38ede05c5c72b32" ns2:_="">
    <xsd:import namespace="319fb4c0-2586-4d02-9b29-040aceb8d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b4c0-2586-4d02-9b29-040aceb8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19581A-2F23-4E02-8B98-977778B9A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fb4c0-2586-4d02-9b29-040aceb8db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41FF20-6364-4EC9-80D5-4AC1CF373C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FD9745-12A2-4952-91A5-1BC1909FA88F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00_Master_Ges_de_16zu9</Template>
  <TotalTime>0</TotalTime>
  <Words>2957</Words>
  <Application>Microsoft Office PowerPoint</Application>
  <PresentationFormat>Benutzerdefiniert</PresentationFormat>
  <Paragraphs>655</Paragraphs>
  <Slides>66</Slides>
  <Notes>0</Notes>
  <HiddenSlides>37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2" baseType="lpstr">
      <vt:lpstr>Arial</vt:lpstr>
      <vt:lpstr>Cambria Math</vt:lpstr>
      <vt:lpstr>Frutiger LT Com 45 Light</vt:lpstr>
      <vt:lpstr>Frutiger LT Com 55 Roman</vt:lpstr>
      <vt:lpstr>Wingdings</vt:lpstr>
      <vt:lpstr>Fraunhofer Master</vt:lpstr>
      <vt:lpstr>Analyse der elektrischen Signale zur Angriffserkennung in industriellen Systemen basierend auf maschinellem Lernen</vt:lpstr>
      <vt:lpstr>Inhalt</vt:lpstr>
      <vt:lpstr>Motivation</vt:lpstr>
      <vt:lpstr>Motivation</vt:lpstr>
      <vt:lpstr>Signal Acquisition and Anomaly Detection (SAAD) </vt:lpstr>
      <vt:lpstr>Signal Acquisition and Anomalie Detection (SAAD) </vt:lpstr>
      <vt:lpstr>Prozess</vt:lpstr>
      <vt:lpstr>Prozess</vt:lpstr>
      <vt:lpstr>Signalakquirierung und Hardware</vt:lpstr>
      <vt:lpstr>Signalakquirierung und Hardware</vt:lpstr>
      <vt:lpstr>Signalakquirierung und Hardware</vt:lpstr>
      <vt:lpstr>Signalanalyse</vt:lpstr>
      <vt:lpstr>Signalanalyse</vt:lpstr>
      <vt:lpstr>Maschinelles Lernen</vt:lpstr>
      <vt:lpstr>Maschinelles Lernen</vt:lpstr>
      <vt:lpstr>Experiment</vt:lpstr>
      <vt:lpstr>Experiment</vt:lpstr>
      <vt:lpstr>Experiment</vt:lpstr>
      <vt:lpstr>Angriff</vt:lpstr>
      <vt:lpstr>Angriff</vt:lpstr>
      <vt:lpstr>Angriff</vt:lpstr>
      <vt:lpstr>Angriff</vt:lpstr>
      <vt:lpstr>Angriff</vt:lpstr>
      <vt:lpstr>Dataset</vt:lpstr>
      <vt:lpstr>Evaluation</vt:lpstr>
      <vt:lpstr>Parameter</vt:lpstr>
      <vt:lpstr>Ergebnis</vt:lpstr>
      <vt:lpstr>Ergebnis</vt:lpstr>
      <vt:lpstr>Ergebnis</vt:lpstr>
      <vt:lpstr>Erkenntnis</vt:lpstr>
      <vt:lpstr>Maschinelle Lernen</vt:lpstr>
      <vt:lpstr>Maschinelle Lernen</vt:lpstr>
      <vt:lpstr>Maschinelle Lernen</vt:lpstr>
      <vt:lpstr>Maschinelle Lernen</vt:lpstr>
      <vt:lpstr>Maschinelle Lernen</vt:lpstr>
      <vt:lpstr>Maschinelle Lernen</vt:lpstr>
      <vt:lpstr>Experiment</vt:lpstr>
      <vt:lpstr>Experiment</vt:lpstr>
      <vt:lpstr>Experiment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PowerPoint-Präsentation</vt:lpstr>
      <vt:lpstr>Graphische Elemente Kästen, Pfeile, Verbindungen und Linien (Auswahl)</vt:lpstr>
      <vt:lpstr>Schrift Schriftschnitt, Größe, Anwendung</vt:lpstr>
      <vt:lpstr>Diagramme/Tabellen Hinweise zur Gestaltung/zum Umgang</vt:lpstr>
      <vt:lpstr>Diagramme/Tabellen Hinweise zur Gestaltung/zum Umgang</vt:lpstr>
      <vt:lpstr>Diagramme/Tabellen Balkendiagramm</vt:lpstr>
      <vt:lpstr>Diagramme/Tabellen Liniendiagramm, Tortendiagramm</vt:lpstr>
      <vt:lpstr>Diagramme/Tabellen Tabellen</vt:lpstr>
      <vt:lpstr>Diagramme Technische Hinweise (nur für Office 2010)</vt:lpstr>
      <vt:lpstr>Tabellen Technische Hinweise (nur für Office 2010)</vt:lpstr>
      <vt:lpstr>Farben – allgemeine Farbpalette</vt:lpstr>
      <vt:lpstr>Sonderzeichen – zum Kopieren</vt:lpstr>
    </vt:vector>
  </TitlesOfParts>
  <Company>Fraunhofer IOSB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Fraunhofer-Institut für Optronik,  Systemtechnik und Bildauswertung IOSB</dc:title>
  <dc:creator>Schnebel, Tanja</dc:creator>
  <cp:lastModifiedBy>Laly, Yorick</cp:lastModifiedBy>
  <cp:revision>499</cp:revision>
  <cp:lastPrinted>2011-04-27T07:57:31Z</cp:lastPrinted>
  <dcterms:created xsi:type="dcterms:W3CDTF">2018-03-03T12:22:15Z</dcterms:created>
  <dcterms:modified xsi:type="dcterms:W3CDTF">2021-04-26T18:57:22Z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ContentTypeId">
    <vt:lpwstr>0x010100A34099D0FC83F549B1B76AD18F819351</vt:lpwstr>
  </property>
  <property fmtid="{D5CDD505-2E9C-101B-9397-08002B2CF9AE}" pid="4" name="klassifizierung">
    <vt:lpwstr>offen</vt:lpwstr>
  </property>
  <property fmtid="{D5CDD505-2E9C-101B-9397-08002B2CF9AE}" pid="5" name="hasChanged">
    <vt:bool>false</vt:bool>
  </property>
</Properties>
</file>